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3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drawing1.xml" ContentType="application/vnd.ms-office.drawingml.diagramDrawing+xml"/>
  <Override PartName="/ppt/theme/theme2.xml" ContentType="application/vnd.openxmlformats-officedocument.them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diagrams/layout2.xml" ContentType="application/vnd.openxmlformats-officedocument.drawingml.diagramLayou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66" r:id="rId2"/>
    <p:sldId id="402" r:id="rId3"/>
    <p:sldId id="361" r:id="rId4"/>
    <p:sldId id="367" r:id="rId5"/>
    <p:sldId id="368" r:id="rId6"/>
    <p:sldId id="369" r:id="rId7"/>
    <p:sldId id="370" r:id="rId8"/>
    <p:sldId id="364" r:id="rId9"/>
    <p:sldId id="372" r:id="rId10"/>
    <p:sldId id="405" r:id="rId11"/>
    <p:sldId id="373" r:id="rId12"/>
    <p:sldId id="374" r:id="rId13"/>
    <p:sldId id="375" r:id="rId14"/>
    <p:sldId id="377" r:id="rId15"/>
    <p:sldId id="379" r:id="rId16"/>
    <p:sldId id="378" r:id="rId17"/>
    <p:sldId id="380" r:id="rId18"/>
    <p:sldId id="401" r:id="rId19"/>
    <p:sldId id="376" r:id="rId20"/>
    <p:sldId id="382" r:id="rId21"/>
    <p:sldId id="383" r:id="rId22"/>
    <p:sldId id="400" r:id="rId23"/>
    <p:sldId id="381" r:id="rId24"/>
    <p:sldId id="403" r:id="rId25"/>
    <p:sldId id="385" r:id="rId26"/>
    <p:sldId id="386" r:id="rId27"/>
    <p:sldId id="387" r:id="rId28"/>
    <p:sldId id="388" r:id="rId29"/>
    <p:sldId id="333" r:id="rId30"/>
    <p:sldId id="391" r:id="rId31"/>
    <p:sldId id="392" r:id="rId32"/>
    <p:sldId id="404" r:id="rId33"/>
    <p:sldId id="389" r:id="rId34"/>
    <p:sldId id="390" r:id="rId35"/>
    <p:sldId id="396" r:id="rId36"/>
    <p:sldId id="397" r:id="rId37"/>
    <p:sldId id="398" r:id="rId38"/>
    <p:sldId id="399" r:id="rId39"/>
    <p:sldId id="393" r:id="rId40"/>
    <p:sldId id="395" r:id="rId4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00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1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50" y="-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46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E25033-8476-498B-A92D-21B69CCDD3C1}" type="doc">
      <dgm:prSet loTypeId="urn:microsoft.com/office/officeart/2005/8/layout/cycle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445BB7BA-31B3-43AC-A316-ACECB72463AF}">
      <dgm:prSet phldrT="[Metin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r-TR" sz="2800" b="1" dirty="0" smtClean="0"/>
            <a:t>İNSAN</a:t>
          </a:r>
          <a:endParaRPr lang="tr-TR" sz="2800" b="1" dirty="0"/>
        </a:p>
      </dgm:t>
    </dgm:pt>
    <dgm:pt modelId="{58BDF7C1-A7BB-4571-B606-9DF48821768C}" type="parTrans" cxnId="{D6456F23-2DD9-422E-823C-501EAF55C332}">
      <dgm:prSet/>
      <dgm:spPr/>
      <dgm:t>
        <a:bodyPr/>
        <a:lstStyle/>
        <a:p>
          <a:endParaRPr lang="tr-TR" sz="1400" b="1"/>
        </a:p>
      </dgm:t>
    </dgm:pt>
    <dgm:pt modelId="{FFC4BEC2-1122-4E75-B014-F47294799858}" type="sibTrans" cxnId="{D6456F23-2DD9-422E-823C-501EAF55C332}">
      <dgm:prSet/>
      <dgm:spPr>
        <a:solidFill>
          <a:srgbClr val="C00000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tr-TR" sz="1400" b="1"/>
        </a:p>
      </dgm:t>
    </dgm:pt>
    <dgm:pt modelId="{C741BEE8-801F-446A-9382-0376CFCDE308}">
      <dgm:prSet phldrT="[Metin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r-TR" sz="2800" b="1" dirty="0" smtClean="0"/>
            <a:t>ARAÇ</a:t>
          </a:r>
          <a:endParaRPr lang="tr-TR" sz="2800" b="1" dirty="0"/>
        </a:p>
      </dgm:t>
    </dgm:pt>
    <dgm:pt modelId="{8B3ED411-92B8-4DDB-8D6C-165E95F94694}" type="parTrans" cxnId="{BA52A792-BA56-44A8-B8D7-8408119CB70A}">
      <dgm:prSet/>
      <dgm:spPr/>
      <dgm:t>
        <a:bodyPr/>
        <a:lstStyle/>
        <a:p>
          <a:endParaRPr lang="tr-TR" sz="1400" b="1"/>
        </a:p>
      </dgm:t>
    </dgm:pt>
    <dgm:pt modelId="{CEF7D33B-6BC1-4EAE-902E-11029EF82591}" type="sibTrans" cxnId="{BA52A792-BA56-44A8-B8D7-8408119CB70A}">
      <dgm:prSet/>
      <dgm:spPr/>
      <dgm:t>
        <a:bodyPr/>
        <a:lstStyle/>
        <a:p>
          <a:endParaRPr lang="tr-TR" sz="1400" b="1"/>
        </a:p>
      </dgm:t>
    </dgm:pt>
    <dgm:pt modelId="{3515A72C-5C1F-4837-BA7C-C82A2D60396C}">
      <dgm:prSet phldrT="[Metin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r-TR" sz="2800" b="1" dirty="0" smtClean="0"/>
            <a:t>YOL-ÇEVRE İKLİM</a:t>
          </a:r>
          <a:endParaRPr lang="tr-TR" sz="2800" b="1" dirty="0"/>
        </a:p>
      </dgm:t>
    </dgm:pt>
    <dgm:pt modelId="{F794687E-2C04-4F96-8BA5-15AB64404AAC}" type="parTrans" cxnId="{E2DA17DC-624B-4AED-8569-69ABD89FFF5D}">
      <dgm:prSet/>
      <dgm:spPr/>
      <dgm:t>
        <a:bodyPr/>
        <a:lstStyle/>
        <a:p>
          <a:endParaRPr lang="tr-TR" sz="1400" b="1"/>
        </a:p>
      </dgm:t>
    </dgm:pt>
    <dgm:pt modelId="{0191F433-D372-416C-B1BA-31BEA6E8D61A}" type="sibTrans" cxnId="{E2DA17DC-624B-4AED-8569-69ABD89FFF5D}">
      <dgm:prSet/>
      <dgm:spPr/>
      <dgm:t>
        <a:bodyPr/>
        <a:lstStyle/>
        <a:p>
          <a:endParaRPr lang="tr-TR" sz="1400" b="1"/>
        </a:p>
      </dgm:t>
    </dgm:pt>
    <dgm:pt modelId="{089E1C2D-7583-4501-9776-F53DA6B15EBD}" type="pres">
      <dgm:prSet presAssocID="{15E25033-8476-498B-A92D-21B69CCDD3C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3DEE1D9-1237-4E89-83B6-B0F66ECFD898}" type="pres">
      <dgm:prSet presAssocID="{15E25033-8476-498B-A92D-21B69CCDD3C1}" presName="cycle" presStyleCnt="0"/>
      <dgm:spPr/>
    </dgm:pt>
    <dgm:pt modelId="{BB173B92-1635-4546-8754-A1887801FD7D}" type="pres">
      <dgm:prSet presAssocID="{445BB7BA-31B3-43AC-A316-ACECB72463AF}" presName="nodeFirstNode" presStyleLbl="node1" presStyleIdx="0" presStyleCnt="3" custScaleX="94236" custScaleY="106499" custRadScaleRad="124533" custRadScaleInc="2631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15B8361-6BE6-4A69-9179-05ACFCB80493}" type="pres">
      <dgm:prSet presAssocID="{FFC4BEC2-1122-4E75-B014-F47294799858}" presName="sibTransFirstNode" presStyleLbl="bgShp" presStyleIdx="0" presStyleCnt="1"/>
      <dgm:spPr/>
      <dgm:t>
        <a:bodyPr/>
        <a:lstStyle/>
        <a:p>
          <a:endParaRPr lang="tr-TR"/>
        </a:p>
      </dgm:t>
    </dgm:pt>
    <dgm:pt modelId="{6FB41DCE-61D9-401E-BA64-9F793AFE89DB}" type="pres">
      <dgm:prSet presAssocID="{C741BEE8-801F-446A-9382-0376CFCDE308}" presName="nodeFollowingNodes" presStyleLbl="node1" presStyleIdx="1" presStyleCnt="3" custRadScaleRad="135821" custRadScaleInc="-847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835F555-DE38-4DBD-8E9C-1D1D12ADFDCF}" type="pres">
      <dgm:prSet presAssocID="{3515A72C-5C1F-4837-BA7C-C82A2D60396C}" presName="nodeFollowingNodes" presStyleLbl="node1" presStyleIdx="2" presStyleCnt="3" custRadScaleRad="151032" custRadScaleInc="329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75DE74B-966A-4D2C-A628-E39546BD19C2}" type="presOf" srcId="{445BB7BA-31B3-43AC-A316-ACECB72463AF}" destId="{BB173B92-1635-4546-8754-A1887801FD7D}" srcOrd="0" destOrd="0" presId="urn:microsoft.com/office/officeart/2005/8/layout/cycle3"/>
    <dgm:cxn modelId="{962A58DE-0D64-4AE5-9C15-A925747FFABE}" type="presOf" srcId="{15E25033-8476-498B-A92D-21B69CCDD3C1}" destId="{089E1C2D-7583-4501-9776-F53DA6B15EBD}" srcOrd="0" destOrd="0" presId="urn:microsoft.com/office/officeart/2005/8/layout/cycle3"/>
    <dgm:cxn modelId="{D6456F23-2DD9-422E-823C-501EAF55C332}" srcId="{15E25033-8476-498B-A92D-21B69CCDD3C1}" destId="{445BB7BA-31B3-43AC-A316-ACECB72463AF}" srcOrd="0" destOrd="0" parTransId="{58BDF7C1-A7BB-4571-B606-9DF48821768C}" sibTransId="{FFC4BEC2-1122-4E75-B014-F47294799858}"/>
    <dgm:cxn modelId="{BA52A792-BA56-44A8-B8D7-8408119CB70A}" srcId="{15E25033-8476-498B-A92D-21B69CCDD3C1}" destId="{C741BEE8-801F-446A-9382-0376CFCDE308}" srcOrd="1" destOrd="0" parTransId="{8B3ED411-92B8-4DDB-8D6C-165E95F94694}" sibTransId="{CEF7D33B-6BC1-4EAE-902E-11029EF82591}"/>
    <dgm:cxn modelId="{E2DA17DC-624B-4AED-8569-69ABD89FFF5D}" srcId="{15E25033-8476-498B-A92D-21B69CCDD3C1}" destId="{3515A72C-5C1F-4837-BA7C-C82A2D60396C}" srcOrd="2" destOrd="0" parTransId="{F794687E-2C04-4F96-8BA5-15AB64404AAC}" sibTransId="{0191F433-D372-416C-B1BA-31BEA6E8D61A}"/>
    <dgm:cxn modelId="{575BDE43-F37E-43B0-8D08-52D53B22C84A}" type="presOf" srcId="{C741BEE8-801F-446A-9382-0376CFCDE308}" destId="{6FB41DCE-61D9-401E-BA64-9F793AFE89DB}" srcOrd="0" destOrd="0" presId="urn:microsoft.com/office/officeart/2005/8/layout/cycle3"/>
    <dgm:cxn modelId="{7DC0E117-2072-4C98-9B4B-875B124C83CF}" type="presOf" srcId="{3515A72C-5C1F-4837-BA7C-C82A2D60396C}" destId="{F835F555-DE38-4DBD-8E9C-1D1D12ADFDCF}" srcOrd="0" destOrd="0" presId="urn:microsoft.com/office/officeart/2005/8/layout/cycle3"/>
    <dgm:cxn modelId="{81ACC011-8B93-4F6F-84DD-0BAC38C33C6E}" type="presOf" srcId="{FFC4BEC2-1122-4E75-B014-F47294799858}" destId="{B15B8361-6BE6-4A69-9179-05ACFCB80493}" srcOrd="0" destOrd="0" presId="urn:microsoft.com/office/officeart/2005/8/layout/cycle3"/>
    <dgm:cxn modelId="{3D86B1A2-0B09-4863-A230-D5256868E617}" type="presParOf" srcId="{089E1C2D-7583-4501-9776-F53DA6B15EBD}" destId="{E3DEE1D9-1237-4E89-83B6-B0F66ECFD898}" srcOrd="0" destOrd="0" presId="urn:microsoft.com/office/officeart/2005/8/layout/cycle3"/>
    <dgm:cxn modelId="{D409FD0C-B2A5-4BA0-A684-ED708FB78414}" type="presParOf" srcId="{E3DEE1D9-1237-4E89-83B6-B0F66ECFD898}" destId="{BB173B92-1635-4546-8754-A1887801FD7D}" srcOrd="0" destOrd="0" presId="urn:microsoft.com/office/officeart/2005/8/layout/cycle3"/>
    <dgm:cxn modelId="{2427246B-77B2-47E8-8BC5-6791E9CB30BE}" type="presParOf" srcId="{E3DEE1D9-1237-4E89-83B6-B0F66ECFD898}" destId="{B15B8361-6BE6-4A69-9179-05ACFCB80493}" srcOrd="1" destOrd="0" presId="urn:microsoft.com/office/officeart/2005/8/layout/cycle3"/>
    <dgm:cxn modelId="{CBCC51C5-0ED2-4E73-9434-972CF1542E7A}" type="presParOf" srcId="{E3DEE1D9-1237-4E89-83B6-B0F66ECFD898}" destId="{6FB41DCE-61D9-401E-BA64-9F793AFE89DB}" srcOrd="2" destOrd="0" presId="urn:microsoft.com/office/officeart/2005/8/layout/cycle3"/>
    <dgm:cxn modelId="{DE5399FF-1C56-438F-A99D-E2F759105F83}" type="presParOf" srcId="{E3DEE1D9-1237-4E89-83B6-B0F66ECFD898}" destId="{F835F555-DE38-4DBD-8E9C-1D1D12ADFDCF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67386A-8CEF-4ED7-9593-9B796B7173A0}" type="doc">
      <dgm:prSet loTypeId="urn:microsoft.com/office/officeart/2005/8/layout/cycle5" loCatId="cycl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AAC215B3-8609-4E5E-A1C0-D8BCCB88A0F7}">
      <dgm:prSet phldrT="[Metin]"/>
      <dgm:spPr/>
      <dgm:t>
        <a:bodyPr/>
        <a:lstStyle/>
        <a:p>
          <a:r>
            <a:rPr lang="tr-TR" dirty="0" smtClean="0"/>
            <a:t>TRAFİK POLİSİ</a:t>
          </a:r>
          <a:endParaRPr lang="tr-TR" dirty="0"/>
        </a:p>
      </dgm:t>
    </dgm:pt>
    <dgm:pt modelId="{166DB208-FD19-457B-86A2-86512CB38FE9}" type="parTrans" cxnId="{E1A6ECE1-05B8-4F62-92E6-FD00F5D1F57F}">
      <dgm:prSet/>
      <dgm:spPr/>
      <dgm:t>
        <a:bodyPr/>
        <a:lstStyle/>
        <a:p>
          <a:endParaRPr lang="tr-TR"/>
        </a:p>
      </dgm:t>
    </dgm:pt>
    <dgm:pt modelId="{A8BBF7C1-D559-4111-96B7-6C52E1DAD372}" type="sibTrans" cxnId="{E1A6ECE1-05B8-4F62-92E6-FD00F5D1F57F}">
      <dgm:prSet/>
      <dgm:spPr/>
      <dgm:t>
        <a:bodyPr/>
        <a:lstStyle/>
        <a:p>
          <a:endParaRPr lang="tr-TR"/>
        </a:p>
      </dgm:t>
    </dgm:pt>
    <dgm:pt modelId="{D76C9C24-CC3B-497A-BFD7-4C54EA8A904A}">
      <dgm:prSet phldrT="[Metin]"/>
      <dgm:spPr/>
      <dgm:t>
        <a:bodyPr/>
        <a:lstStyle/>
        <a:p>
          <a:r>
            <a:rPr lang="tr-TR" dirty="0" smtClean="0"/>
            <a:t>ALT GEÇİT</a:t>
          </a:r>
          <a:endParaRPr lang="tr-TR" dirty="0"/>
        </a:p>
      </dgm:t>
    </dgm:pt>
    <dgm:pt modelId="{A95EC0CF-947C-4C3B-BC25-63D7C437757B}" type="parTrans" cxnId="{5C288842-9D30-4D61-BC67-519DECC2E0ED}">
      <dgm:prSet/>
      <dgm:spPr/>
      <dgm:t>
        <a:bodyPr/>
        <a:lstStyle/>
        <a:p>
          <a:endParaRPr lang="tr-TR"/>
        </a:p>
      </dgm:t>
    </dgm:pt>
    <dgm:pt modelId="{ECC8F939-D266-40D6-A9C0-BD48C8809B56}" type="sibTrans" cxnId="{5C288842-9D30-4D61-BC67-519DECC2E0ED}">
      <dgm:prSet/>
      <dgm:spPr/>
      <dgm:t>
        <a:bodyPr/>
        <a:lstStyle/>
        <a:p>
          <a:endParaRPr lang="tr-TR"/>
        </a:p>
      </dgm:t>
    </dgm:pt>
    <dgm:pt modelId="{E9D32945-5C73-4FC8-9348-44EA3E8B833F}">
      <dgm:prSet phldrT="[Metin]"/>
      <dgm:spPr/>
      <dgm:t>
        <a:bodyPr/>
        <a:lstStyle/>
        <a:p>
          <a:r>
            <a:rPr lang="tr-TR" dirty="0" smtClean="0"/>
            <a:t>IŞIKLI GEÇİTLER</a:t>
          </a:r>
          <a:endParaRPr lang="tr-TR" dirty="0"/>
        </a:p>
      </dgm:t>
    </dgm:pt>
    <dgm:pt modelId="{75A5C265-DF45-42BF-8C63-6ED0A0ED215F}" type="parTrans" cxnId="{06C42714-15E7-46AA-AD17-CB8E5BE1C046}">
      <dgm:prSet/>
      <dgm:spPr/>
      <dgm:t>
        <a:bodyPr/>
        <a:lstStyle/>
        <a:p>
          <a:endParaRPr lang="tr-TR"/>
        </a:p>
      </dgm:t>
    </dgm:pt>
    <dgm:pt modelId="{C437B3F6-D6D0-4853-A2F7-73E658426B68}" type="sibTrans" cxnId="{06C42714-15E7-46AA-AD17-CB8E5BE1C046}">
      <dgm:prSet/>
      <dgm:spPr/>
      <dgm:t>
        <a:bodyPr/>
        <a:lstStyle/>
        <a:p>
          <a:endParaRPr lang="tr-TR"/>
        </a:p>
      </dgm:t>
    </dgm:pt>
    <dgm:pt modelId="{20E5449C-E880-4026-8D92-EAF327A861A2}">
      <dgm:prSet phldrT="[Metin]"/>
      <dgm:spPr/>
      <dgm:t>
        <a:bodyPr/>
        <a:lstStyle/>
        <a:p>
          <a:r>
            <a:rPr lang="tr-TR" dirty="0" smtClean="0"/>
            <a:t>OKUL GEÇİDİ</a:t>
          </a:r>
          <a:endParaRPr lang="tr-TR" dirty="0"/>
        </a:p>
      </dgm:t>
    </dgm:pt>
    <dgm:pt modelId="{1D78B6EA-CFFB-46D6-ABD9-2BE9DEF5A71B}" type="parTrans" cxnId="{5AB68DC8-F37D-4426-9373-9D4F428F4454}">
      <dgm:prSet/>
      <dgm:spPr/>
      <dgm:t>
        <a:bodyPr/>
        <a:lstStyle/>
        <a:p>
          <a:endParaRPr lang="tr-TR"/>
        </a:p>
      </dgm:t>
    </dgm:pt>
    <dgm:pt modelId="{99AF0223-9D4D-46C4-9006-10E19148EAE8}" type="sibTrans" cxnId="{5AB68DC8-F37D-4426-9373-9D4F428F4454}">
      <dgm:prSet/>
      <dgm:spPr/>
      <dgm:t>
        <a:bodyPr/>
        <a:lstStyle/>
        <a:p>
          <a:endParaRPr lang="tr-TR"/>
        </a:p>
      </dgm:t>
    </dgm:pt>
    <dgm:pt modelId="{5F6FA60A-BAE5-42E7-80DA-90C08F04A7F9}">
      <dgm:prSet phldrT="[Metin]"/>
      <dgm:spPr/>
      <dgm:t>
        <a:bodyPr/>
        <a:lstStyle/>
        <a:p>
          <a:r>
            <a:rPr lang="tr-TR" dirty="0" smtClean="0"/>
            <a:t>YAYA GEÇİDİ</a:t>
          </a:r>
          <a:endParaRPr lang="tr-TR" dirty="0"/>
        </a:p>
      </dgm:t>
    </dgm:pt>
    <dgm:pt modelId="{6CEDFBE7-3828-48BE-80DE-A908D8C7408B}" type="parTrans" cxnId="{A5AD3583-D4D3-4F8E-869D-C0499E5A2E13}">
      <dgm:prSet/>
      <dgm:spPr/>
      <dgm:t>
        <a:bodyPr/>
        <a:lstStyle/>
        <a:p>
          <a:endParaRPr lang="tr-TR"/>
        </a:p>
      </dgm:t>
    </dgm:pt>
    <dgm:pt modelId="{A537F30B-C6C7-4CD9-8609-6D9347711613}" type="sibTrans" cxnId="{A5AD3583-D4D3-4F8E-869D-C0499E5A2E13}">
      <dgm:prSet/>
      <dgm:spPr/>
      <dgm:t>
        <a:bodyPr/>
        <a:lstStyle/>
        <a:p>
          <a:endParaRPr lang="tr-TR"/>
        </a:p>
      </dgm:t>
    </dgm:pt>
    <dgm:pt modelId="{30134D16-4167-4E5E-B5BF-B94A7A5BEE53}">
      <dgm:prSet/>
      <dgm:spPr/>
      <dgm:t>
        <a:bodyPr/>
        <a:lstStyle/>
        <a:p>
          <a:r>
            <a:rPr lang="tr-TR" dirty="0" smtClean="0"/>
            <a:t>ÜST GEÇİT</a:t>
          </a:r>
          <a:endParaRPr lang="tr-TR" dirty="0"/>
        </a:p>
      </dgm:t>
    </dgm:pt>
    <dgm:pt modelId="{8442F667-911C-45F4-B5F0-C331F337E6CC}" type="parTrans" cxnId="{6305DAF4-1663-4BBC-831D-8EBB4A5CC7DE}">
      <dgm:prSet/>
      <dgm:spPr/>
      <dgm:t>
        <a:bodyPr/>
        <a:lstStyle/>
        <a:p>
          <a:endParaRPr lang="tr-TR"/>
        </a:p>
      </dgm:t>
    </dgm:pt>
    <dgm:pt modelId="{82BB3410-E3F5-4C9F-AEA0-F23BA08409CC}" type="sibTrans" cxnId="{6305DAF4-1663-4BBC-831D-8EBB4A5CC7DE}">
      <dgm:prSet/>
      <dgm:spPr/>
      <dgm:t>
        <a:bodyPr/>
        <a:lstStyle/>
        <a:p>
          <a:endParaRPr lang="tr-TR"/>
        </a:p>
      </dgm:t>
    </dgm:pt>
    <dgm:pt modelId="{25C4B697-50F5-45CB-AE8F-493D5CA10A0E}" type="pres">
      <dgm:prSet presAssocID="{5C67386A-8CEF-4ED7-9593-9B796B7173A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E871BAE-C393-4D50-BCF7-3D493102FE16}" type="pres">
      <dgm:prSet presAssocID="{AAC215B3-8609-4E5E-A1C0-D8BCCB88A0F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B03CBEE-F28A-43A8-941A-002DE23A1182}" type="pres">
      <dgm:prSet presAssocID="{AAC215B3-8609-4E5E-A1C0-D8BCCB88A0F7}" presName="spNode" presStyleCnt="0"/>
      <dgm:spPr/>
      <dgm:t>
        <a:bodyPr/>
        <a:lstStyle/>
        <a:p>
          <a:endParaRPr lang="tr-TR"/>
        </a:p>
      </dgm:t>
    </dgm:pt>
    <dgm:pt modelId="{2588778F-660E-40FD-AD37-DDCCC75AC6B1}" type="pres">
      <dgm:prSet presAssocID="{A8BBF7C1-D559-4111-96B7-6C52E1DAD372}" presName="sibTrans" presStyleLbl="sibTrans1D1" presStyleIdx="0" presStyleCnt="6"/>
      <dgm:spPr/>
      <dgm:t>
        <a:bodyPr/>
        <a:lstStyle/>
        <a:p>
          <a:endParaRPr lang="tr-TR"/>
        </a:p>
      </dgm:t>
    </dgm:pt>
    <dgm:pt modelId="{F3132044-DC4D-4DBF-97E3-67075959556E}" type="pres">
      <dgm:prSet presAssocID="{30134D16-4167-4E5E-B5BF-B94A7A5BEE5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FDB60F7-CF88-4672-97BF-9B72DBA12F4D}" type="pres">
      <dgm:prSet presAssocID="{30134D16-4167-4E5E-B5BF-B94A7A5BEE53}" presName="spNode" presStyleCnt="0"/>
      <dgm:spPr/>
      <dgm:t>
        <a:bodyPr/>
        <a:lstStyle/>
        <a:p>
          <a:endParaRPr lang="tr-TR"/>
        </a:p>
      </dgm:t>
    </dgm:pt>
    <dgm:pt modelId="{74609AE0-EB16-4A90-B949-5FD6F4567EA2}" type="pres">
      <dgm:prSet presAssocID="{82BB3410-E3F5-4C9F-AEA0-F23BA08409CC}" presName="sibTrans" presStyleLbl="sibTrans1D1" presStyleIdx="1" presStyleCnt="6"/>
      <dgm:spPr/>
      <dgm:t>
        <a:bodyPr/>
        <a:lstStyle/>
        <a:p>
          <a:endParaRPr lang="tr-TR"/>
        </a:p>
      </dgm:t>
    </dgm:pt>
    <dgm:pt modelId="{97E7FD1F-22C2-4E80-A931-4A66C90DD2F2}" type="pres">
      <dgm:prSet presAssocID="{D76C9C24-CC3B-497A-BFD7-4C54EA8A904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9994B05-3C17-4F2E-A571-C7B23FD05732}" type="pres">
      <dgm:prSet presAssocID="{D76C9C24-CC3B-497A-BFD7-4C54EA8A904A}" presName="spNode" presStyleCnt="0"/>
      <dgm:spPr/>
      <dgm:t>
        <a:bodyPr/>
        <a:lstStyle/>
        <a:p>
          <a:endParaRPr lang="tr-TR"/>
        </a:p>
      </dgm:t>
    </dgm:pt>
    <dgm:pt modelId="{AD83C225-F726-4C95-972A-4848CF8F7C22}" type="pres">
      <dgm:prSet presAssocID="{ECC8F939-D266-40D6-A9C0-BD48C8809B56}" presName="sibTrans" presStyleLbl="sibTrans1D1" presStyleIdx="2" presStyleCnt="6"/>
      <dgm:spPr/>
      <dgm:t>
        <a:bodyPr/>
        <a:lstStyle/>
        <a:p>
          <a:endParaRPr lang="tr-TR"/>
        </a:p>
      </dgm:t>
    </dgm:pt>
    <dgm:pt modelId="{A7E76CC9-6FCC-49BB-97E0-E28DECD6AE1C}" type="pres">
      <dgm:prSet presAssocID="{E9D32945-5C73-4FC8-9348-44EA3E8B833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71E102-A190-4BA4-A973-9701C5FC903A}" type="pres">
      <dgm:prSet presAssocID="{E9D32945-5C73-4FC8-9348-44EA3E8B833F}" presName="spNode" presStyleCnt="0"/>
      <dgm:spPr/>
      <dgm:t>
        <a:bodyPr/>
        <a:lstStyle/>
        <a:p>
          <a:endParaRPr lang="tr-TR"/>
        </a:p>
      </dgm:t>
    </dgm:pt>
    <dgm:pt modelId="{872546DF-D517-49AB-9A5A-CB8E575F9EE5}" type="pres">
      <dgm:prSet presAssocID="{C437B3F6-D6D0-4853-A2F7-73E658426B68}" presName="sibTrans" presStyleLbl="sibTrans1D1" presStyleIdx="3" presStyleCnt="6"/>
      <dgm:spPr/>
      <dgm:t>
        <a:bodyPr/>
        <a:lstStyle/>
        <a:p>
          <a:endParaRPr lang="tr-TR"/>
        </a:p>
      </dgm:t>
    </dgm:pt>
    <dgm:pt modelId="{93F00DAD-8896-4204-8CFD-02E9B3D5859D}" type="pres">
      <dgm:prSet presAssocID="{20E5449C-E880-4026-8D92-EAF327A861A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FF490C2-8E28-445D-B5B6-5FFF5C13D857}" type="pres">
      <dgm:prSet presAssocID="{20E5449C-E880-4026-8D92-EAF327A861A2}" presName="spNode" presStyleCnt="0"/>
      <dgm:spPr/>
      <dgm:t>
        <a:bodyPr/>
        <a:lstStyle/>
        <a:p>
          <a:endParaRPr lang="tr-TR"/>
        </a:p>
      </dgm:t>
    </dgm:pt>
    <dgm:pt modelId="{92C4EF5D-AADB-424F-9A10-19D17212DF36}" type="pres">
      <dgm:prSet presAssocID="{99AF0223-9D4D-46C4-9006-10E19148EAE8}" presName="sibTrans" presStyleLbl="sibTrans1D1" presStyleIdx="4" presStyleCnt="6"/>
      <dgm:spPr/>
      <dgm:t>
        <a:bodyPr/>
        <a:lstStyle/>
        <a:p>
          <a:endParaRPr lang="tr-TR"/>
        </a:p>
      </dgm:t>
    </dgm:pt>
    <dgm:pt modelId="{9B312D9C-80A7-4DB2-B8A6-0FA614B99243}" type="pres">
      <dgm:prSet presAssocID="{5F6FA60A-BAE5-42E7-80DA-90C08F04A7F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4782CB9-39D6-4F4D-A151-ACAD0EF47906}" type="pres">
      <dgm:prSet presAssocID="{5F6FA60A-BAE5-42E7-80DA-90C08F04A7F9}" presName="spNode" presStyleCnt="0"/>
      <dgm:spPr/>
      <dgm:t>
        <a:bodyPr/>
        <a:lstStyle/>
        <a:p>
          <a:endParaRPr lang="tr-TR"/>
        </a:p>
      </dgm:t>
    </dgm:pt>
    <dgm:pt modelId="{D18DE5B7-FE36-41D7-9E6A-07E1A47EB5BA}" type="pres">
      <dgm:prSet presAssocID="{A537F30B-C6C7-4CD9-8609-6D9347711613}" presName="sibTrans" presStyleLbl="sibTrans1D1" presStyleIdx="5" presStyleCnt="6"/>
      <dgm:spPr/>
      <dgm:t>
        <a:bodyPr/>
        <a:lstStyle/>
        <a:p>
          <a:endParaRPr lang="tr-TR"/>
        </a:p>
      </dgm:t>
    </dgm:pt>
  </dgm:ptLst>
  <dgm:cxnLst>
    <dgm:cxn modelId="{5A8BB4DF-BCC9-445F-BEAD-8A56FE255ADC}" type="presOf" srcId="{A537F30B-C6C7-4CD9-8609-6D9347711613}" destId="{D18DE5B7-FE36-41D7-9E6A-07E1A47EB5BA}" srcOrd="0" destOrd="0" presId="urn:microsoft.com/office/officeart/2005/8/layout/cycle5"/>
    <dgm:cxn modelId="{BF2D8FB2-F216-4028-ACE3-89DDAA558A7E}" type="presOf" srcId="{5C67386A-8CEF-4ED7-9593-9B796B7173A0}" destId="{25C4B697-50F5-45CB-AE8F-493D5CA10A0E}" srcOrd="0" destOrd="0" presId="urn:microsoft.com/office/officeart/2005/8/layout/cycle5"/>
    <dgm:cxn modelId="{BD312DA5-53CD-45E1-AA8D-95088EB76A84}" type="presOf" srcId="{82BB3410-E3F5-4C9F-AEA0-F23BA08409CC}" destId="{74609AE0-EB16-4A90-B949-5FD6F4567EA2}" srcOrd="0" destOrd="0" presId="urn:microsoft.com/office/officeart/2005/8/layout/cycle5"/>
    <dgm:cxn modelId="{EA7ADA17-A2DA-4E58-B18D-79C83564BEE4}" type="presOf" srcId="{20E5449C-E880-4026-8D92-EAF327A861A2}" destId="{93F00DAD-8896-4204-8CFD-02E9B3D5859D}" srcOrd="0" destOrd="0" presId="urn:microsoft.com/office/officeart/2005/8/layout/cycle5"/>
    <dgm:cxn modelId="{5AB68DC8-F37D-4426-9373-9D4F428F4454}" srcId="{5C67386A-8CEF-4ED7-9593-9B796B7173A0}" destId="{20E5449C-E880-4026-8D92-EAF327A861A2}" srcOrd="4" destOrd="0" parTransId="{1D78B6EA-CFFB-46D6-ABD9-2BE9DEF5A71B}" sibTransId="{99AF0223-9D4D-46C4-9006-10E19148EAE8}"/>
    <dgm:cxn modelId="{AB688DDC-54FA-4E07-BBE0-75E107CDD5CC}" type="presOf" srcId="{30134D16-4167-4E5E-B5BF-B94A7A5BEE53}" destId="{F3132044-DC4D-4DBF-97E3-67075959556E}" srcOrd="0" destOrd="0" presId="urn:microsoft.com/office/officeart/2005/8/layout/cycle5"/>
    <dgm:cxn modelId="{5C6E2D98-16D7-45FB-8377-8B419DD7E355}" type="presOf" srcId="{99AF0223-9D4D-46C4-9006-10E19148EAE8}" destId="{92C4EF5D-AADB-424F-9A10-19D17212DF36}" srcOrd="0" destOrd="0" presId="urn:microsoft.com/office/officeart/2005/8/layout/cycle5"/>
    <dgm:cxn modelId="{6305DAF4-1663-4BBC-831D-8EBB4A5CC7DE}" srcId="{5C67386A-8CEF-4ED7-9593-9B796B7173A0}" destId="{30134D16-4167-4E5E-B5BF-B94A7A5BEE53}" srcOrd="1" destOrd="0" parTransId="{8442F667-911C-45F4-B5F0-C331F337E6CC}" sibTransId="{82BB3410-E3F5-4C9F-AEA0-F23BA08409CC}"/>
    <dgm:cxn modelId="{BA8EC991-8F80-407C-825D-CE22B462691C}" type="presOf" srcId="{A8BBF7C1-D559-4111-96B7-6C52E1DAD372}" destId="{2588778F-660E-40FD-AD37-DDCCC75AC6B1}" srcOrd="0" destOrd="0" presId="urn:microsoft.com/office/officeart/2005/8/layout/cycle5"/>
    <dgm:cxn modelId="{193BD6A2-D150-4A11-BE92-D9BC874BF830}" type="presOf" srcId="{E9D32945-5C73-4FC8-9348-44EA3E8B833F}" destId="{A7E76CC9-6FCC-49BB-97E0-E28DECD6AE1C}" srcOrd="0" destOrd="0" presId="urn:microsoft.com/office/officeart/2005/8/layout/cycle5"/>
    <dgm:cxn modelId="{77C7E0CD-A339-4807-9163-D6935D98F482}" type="presOf" srcId="{ECC8F939-D266-40D6-A9C0-BD48C8809B56}" destId="{AD83C225-F726-4C95-972A-4848CF8F7C22}" srcOrd="0" destOrd="0" presId="urn:microsoft.com/office/officeart/2005/8/layout/cycle5"/>
    <dgm:cxn modelId="{06C42714-15E7-46AA-AD17-CB8E5BE1C046}" srcId="{5C67386A-8CEF-4ED7-9593-9B796B7173A0}" destId="{E9D32945-5C73-4FC8-9348-44EA3E8B833F}" srcOrd="3" destOrd="0" parTransId="{75A5C265-DF45-42BF-8C63-6ED0A0ED215F}" sibTransId="{C437B3F6-D6D0-4853-A2F7-73E658426B68}"/>
    <dgm:cxn modelId="{42F84EF2-FB7F-4D35-8453-086136825EC3}" type="presOf" srcId="{D76C9C24-CC3B-497A-BFD7-4C54EA8A904A}" destId="{97E7FD1F-22C2-4E80-A931-4A66C90DD2F2}" srcOrd="0" destOrd="0" presId="urn:microsoft.com/office/officeart/2005/8/layout/cycle5"/>
    <dgm:cxn modelId="{A414874A-7CFC-4601-8446-A92DB579B93F}" type="presOf" srcId="{C437B3F6-D6D0-4853-A2F7-73E658426B68}" destId="{872546DF-D517-49AB-9A5A-CB8E575F9EE5}" srcOrd="0" destOrd="0" presId="urn:microsoft.com/office/officeart/2005/8/layout/cycle5"/>
    <dgm:cxn modelId="{5C288842-9D30-4D61-BC67-519DECC2E0ED}" srcId="{5C67386A-8CEF-4ED7-9593-9B796B7173A0}" destId="{D76C9C24-CC3B-497A-BFD7-4C54EA8A904A}" srcOrd="2" destOrd="0" parTransId="{A95EC0CF-947C-4C3B-BC25-63D7C437757B}" sibTransId="{ECC8F939-D266-40D6-A9C0-BD48C8809B56}"/>
    <dgm:cxn modelId="{5BA4DBC9-A6DC-49D8-9D1C-3D5959527F5E}" type="presOf" srcId="{5F6FA60A-BAE5-42E7-80DA-90C08F04A7F9}" destId="{9B312D9C-80A7-4DB2-B8A6-0FA614B99243}" srcOrd="0" destOrd="0" presId="urn:microsoft.com/office/officeart/2005/8/layout/cycle5"/>
    <dgm:cxn modelId="{E1A6ECE1-05B8-4F62-92E6-FD00F5D1F57F}" srcId="{5C67386A-8CEF-4ED7-9593-9B796B7173A0}" destId="{AAC215B3-8609-4E5E-A1C0-D8BCCB88A0F7}" srcOrd="0" destOrd="0" parTransId="{166DB208-FD19-457B-86A2-86512CB38FE9}" sibTransId="{A8BBF7C1-D559-4111-96B7-6C52E1DAD372}"/>
    <dgm:cxn modelId="{9F411A1B-29B2-4E6E-9784-5CA3F1ECE28E}" type="presOf" srcId="{AAC215B3-8609-4E5E-A1C0-D8BCCB88A0F7}" destId="{4E871BAE-C393-4D50-BCF7-3D493102FE16}" srcOrd="0" destOrd="0" presId="urn:microsoft.com/office/officeart/2005/8/layout/cycle5"/>
    <dgm:cxn modelId="{A5AD3583-D4D3-4F8E-869D-C0499E5A2E13}" srcId="{5C67386A-8CEF-4ED7-9593-9B796B7173A0}" destId="{5F6FA60A-BAE5-42E7-80DA-90C08F04A7F9}" srcOrd="5" destOrd="0" parTransId="{6CEDFBE7-3828-48BE-80DE-A908D8C7408B}" sibTransId="{A537F30B-C6C7-4CD9-8609-6D9347711613}"/>
    <dgm:cxn modelId="{B28A7593-56C4-4010-B212-ADFE3BFD1D3F}" type="presParOf" srcId="{25C4B697-50F5-45CB-AE8F-493D5CA10A0E}" destId="{4E871BAE-C393-4D50-BCF7-3D493102FE16}" srcOrd="0" destOrd="0" presId="urn:microsoft.com/office/officeart/2005/8/layout/cycle5"/>
    <dgm:cxn modelId="{15FF6CF3-F8B9-49F8-A1E4-ABFC944A6C15}" type="presParOf" srcId="{25C4B697-50F5-45CB-AE8F-493D5CA10A0E}" destId="{BB03CBEE-F28A-43A8-941A-002DE23A1182}" srcOrd="1" destOrd="0" presId="urn:microsoft.com/office/officeart/2005/8/layout/cycle5"/>
    <dgm:cxn modelId="{4D1EF099-B80A-43CA-9B93-D4761CB5EEA2}" type="presParOf" srcId="{25C4B697-50F5-45CB-AE8F-493D5CA10A0E}" destId="{2588778F-660E-40FD-AD37-DDCCC75AC6B1}" srcOrd="2" destOrd="0" presId="urn:microsoft.com/office/officeart/2005/8/layout/cycle5"/>
    <dgm:cxn modelId="{AABC6C12-E2E3-4AAF-9316-E7B34575EADC}" type="presParOf" srcId="{25C4B697-50F5-45CB-AE8F-493D5CA10A0E}" destId="{F3132044-DC4D-4DBF-97E3-67075959556E}" srcOrd="3" destOrd="0" presId="urn:microsoft.com/office/officeart/2005/8/layout/cycle5"/>
    <dgm:cxn modelId="{149E9D06-F33F-460F-9D9A-F3669EBA1198}" type="presParOf" srcId="{25C4B697-50F5-45CB-AE8F-493D5CA10A0E}" destId="{EFDB60F7-CF88-4672-97BF-9B72DBA12F4D}" srcOrd="4" destOrd="0" presId="urn:microsoft.com/office/officeart/2005/8/layout/cycle5"/>
    <dgm:cxn modelId="{709965DD-B9F7-4D12-9D8C-3192E4A29DC5}" type="presParOf" srcId="{25C4B697-50F5-45CB-AE8F-493D5CA10A0E}" destId="{74609AE0-EB16-4A90-B949-5FD6F4567EA2}" srcOrd="5" destOrd="0" presId="urn:microsoft.com/office/officeart/2005/8/layout/cycle5"/>
    <dgm:cxn modelId="{BA83B597-49DC-46B3-925E-CAE93449493D}" type="presParOf" srcId="{25C4B697-50F5-45CB-AE8F-493D5CA10A0E}" destId="{97E7FD1F-22C2-4E80-A931-4A66C90DD2F2}" srcOrd="6" destOrd="0" presId="urn:microsoft.com/office/officeart/2005/8/layout/cycle5"/>
    <dgm:cxn modelId="{44BAB965-053E-45EA-B958-B8ABC2F414A2}" type="presParOf" srcId="{25C4B697-50F5-45CB-AE8F-493D5CA10A0E}" destId="{69994B05-3C17-4F2E-A571-C7B23FD05732}" srcOrd="7" destOrd="0" presId="urn:microsoft.com/office/officeart/2005/8/layout/cycle5"/>
    <dgm:cxn modelId="{5480F121-D091-41A8-AA6E-5AC8D7B6ADAC}" type="presParOf" srcId="{25C4B697-50F5-45CB-AE8F-493D5CA10A0E}" destId="{AD83C225-F726-4C95-972A-4848CF8F7C22}" srcOrd="8" destOrd="0" presId="urn:microsoft.com/office/officeart/2005/8/layout/cycle5"/>
    <dgm:cxn modelId="{2E961B7E-F44B-45BD-8718-C266CD1B20E3}" type="presParOf" srcId="{25C4B697-50F5-45CB-AE8F-493D5CA10A0E}" destId="{A7E76CC9-6FCC-49BB-97E0-E28DECD6AE1C}" srcOrd="9" destOrd="0" presId="urn:microsoft.com/office/officeart/2005/8/layout/cycle5"/>
    <dgm:cxn modelId="{D2CCC0AC-A7D0-440D-9730-85153F2BFDD7}" type="presParOf" srcId="{25C4B697-50F5-45CB-AE8F-493D5CA10A0E}" destId="{7C71E102-A190-4BA4-A973-9701C5FC903A}" srcOrd="10" destOrd="0" presId="urn:microsoft.com/office/officeart/2005/8/layout/cycle5"/>
    <dgm:cxn modelId="{790662B3-A03F-4EBB-A80A-D49A5F2C0D94}" type="presParOf" srcId="{25C4B697-50F5-45CB-AE8F-493D5CA10A0E}" destId="{872546DF-D517-49AB-9A5A-CB8E575F9EE5}" srcOrd="11" destOrd="0" presId="urn:microsoft.com/office/officeart/2005/8/layout/cycle5"/>
    <dgm:cxn modelId="{2B661866-BF76-4731-A8C1-375DCB0FEB84}" type="presParOf" srcId="{25C4B697-50F5-45CB-AE8F-493D5CA10A0E}" destId="{93F00DAD-8896-4204-8CFD-02E9B3D5859D}" srcOrd="12" destOrd="0" presId="urn:microsoft.com/office/officeart/2005/8/layout/cycle5"/>
    <dgm:cxn modelId="{F167F3F5-6144-4389-8FC4-A0D71FFA3802}" type="presParOf" srcId="{25C4B697-50F5-45CB-AE8F-493D5CA10A0E}" destId="{5FF490C2-8E28-445D-B5B6-5FFF5C13D857}" srcOrd="13" destOrd="0" presId="urn:microsoft.com/office/officeart/2005/8/layout/cycle5"/>
    <dgm:cxn modelId="{67FB7784-B9E0-4B5D-8950-71993B941529}" type="presParOf" srcId="{25C4B697-50F5-45CB-AE8F-493D5CA10A0E}" destId="{92C4EF5D-AADB-424F-9A10-19D17212DF36}" srcOrd="14" destOrd="0" presId="urn:microsoft.com/office/officeart/2005/8/layout/cycle5"/>
    <dgm:cxn modelId="{74C01A62-74BD-4E3C-9B28-D23E7D5EBB85}" type="presParOf" srcId="{25C4B697-50F5-45CB-AE8F-493D5CA10A0E}" destId="{9B312D9C-80A7-4DB2-B8A6-0FA614B99243}" srcOrd="15" destOrd="0" presId="urn:microsoft.com/office/officeart/2005/8/layout/cycle5"/>
    <dgm:cxn modelId="{CD528C7F-3615-4A2A-ADF5-15494E4B7683}" type="presParOf" srcId="{25C4B697-50F5-45CB-AE8F-493D5CA10A0E}" destId="{D4782CB9-39D6-4F4D-A151-ACAD0EF47906}" srcOrd="16" destOrd="0" presId="urn:microsoft.com/office/officeart/2005/8/layout/cycle5"/>
    <dgm:cxn modelId="{BA9ECA32-327C-4CD1-A125-3A5276F3C199}" type="presParOf" srcId="{25C4B697-50F5-45CB-AE8F-493D5CA10A0E}" destId="{D18DE5B7-FE36-41D7-9E6A-07E1A47EB5BA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5B8361-6BE6-4A69-9179-05ACFCB80493}">
      <dsp:nvSpPr>
        <dsp:cNvPr id="0" name=""/>
        <dsp:cNvSpPr/>
      </dsp:nvSpPr>
      <dsp:spPr>
        <a:xfrm>
          <a:off x="1594384" y="-74797"/>
          <a:ext cx="3540172" cy="3540172"/>
        </a:xfrm>
        <a:prstGeom prst="circularArrow">
          <a:avLst>
            <a:gd name="adj1" fmla="val 5689"/>
            <a:gd name="adj2" fmla="val 340510"/>
            <a:gd name="adj3" fmla="val 12789890"/>
            <a:gd name="adj4" fmla="val 18013077"/>
            <a:gd name="adj5" fmla="val 5908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173B92-1635-4546-8754-A1887801FD7D}">
      <dsp:nvSpPr>
        <dsp:cNvPr id="0" name=""/>
        <dsp:cNvSpPr/>
      </dsp:nvSpPr>
      <dsp:spPr>
        <a:xfrm>
          <a:off x="2220576" y="-18847"/>
          <a:ext cx="2287789" cy="12927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/>
            <a:t>İNSAN</a:t>
          </a:r>
          <a:endParaRPr lang="tr-TR" sz="2800" b="1" kern="1200" dirty="0"/>
        </a:p>
      </dsp:txBody>
      <dsp:txXfrm>
        <a:off x="2283683" y="44260"/>
        <a:ext cx="2161575" cy="1166536"/>
      </dsp:txXfrm>
    </dsp:sp>
    <dsp:sp modelId="{6FB41DCE-61D9-401E-BA64-9F793AFE89DB}">
      <dsp:nvSpPr>
        <dsp:cNvPr id="0" name=""/>
        <dsp:cNvSpPr/>
      </dsp:nvSpPr>
      <dsp:spPr>
        <a:xfrm>
          <a:off x="2751420" y="2344561"/>
          <a:ext cx="2427723" cy="1213861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/>
            <a:t>ARAÇ</a:t>
          </a:r>
          <a:endParaRPr lang="tr-TR" sz="2800" b="1" kern="1200" dirty="0"/>
        </a:p>
      </dsp:txBody>
      <dsp:txXfrm>
        <a:off x="2810676" y="2403817"/>
        <a:ext cx="2309211" cy="1095349"/>
      </dsp:txXfrm>
    </dsp:sp>
    <dsp:sp modelId="{F835F555-DE38-4DBD-8E9C-1D1D12ADFDCF}">
      <dsp:nvSpPr>
        <dsp:cNvPr id="0" name=""/>
        <dsp:cNvSpPr/>
      </dsp:nvSpPr>
      <dsp:spPr>
        <a:xfrm>
          <a:off x="0" y="1582783"/>
          <a:ext cx="2427723" cy="1213861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/>
            <a:t>YOL-ÇEVRE İKLİM</a:t>
          </a:r>
          <a:endParaRPr lang="tr-TR" sz="2800" b="1" kern="1200" dirty="0"/>
        </a:p>
      </dsp:txBody>
      <dsp:txXfrm>
        <a:off x="59256" y="1642039"/>
        <a:ext cx="2309211" cy="1095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71BAE-C393-4D50-BCF7-3D493102FE16}">
      <dsp:nvSpPr>
        <dsp:cNvPr id="0" name=""/>
        <dsp:cNvSpPr/>
      </dsp:nvSpPr>
      <dsp:spPr>
        <a:xfrm>
          <a:off x="3025155" y="1065"/>
          <a:ext cx="1378368" cy="89593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TRAFİK POLİSİ</a:t>
          </a:r>
          <a:endParaRPr lang="tr-TR" sz="2200" kern="1200" dirty="0"/>
        </a:p>
      </dsp:txBody>
      <dsp:txXfrm>
        <a:off x="3068891" y="44801"/>
        <a:ext cx="1290896" cy="808467"/>
      </dsp:txXfrm>
    </dsp:sp>
    <dsp:sp modelId="{2588778F-660E-40FD-AD37-DDCCC75AC6B1}">
      <dsp:nvSpPr>
        <dsp:cNvPr id="0" name=""/>
        <dsp:cNvSpPr/>
      </dsp:nvSpPr>
      <dsp:spPr>
        <a:xfrm>
          <a:off x="1604172" y="449034"/>
          <a:ext cx="4220334" cy="4220334"/>
        </a:xfrm>
        <a:custGeom>
          <a:avLst/>
          <a:gdLst/>
          <a:ahLst/>
          <a:cxnLst/>
          <a:rect l="0" t="0" r="0" b="0"/>
          <a:pathLst>
            <a:path>
              <a:moveTo>
                <a:pt x="2972610" y="184291"/>
              </a:moveTo>
              <a:arcTo wR="2110167" hR="2110167" stAng="17647423" swAng="923614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32044-DC4D-4DBF-97E3-67075959556E}">
      <dsp:nvSpPr>
        <dsp:cNvPr id="0" name=""/>
        <dsp:cNvSpPr/>
      </dsp:nvSpPr>
      <dsp:spPr>
        <a:xfrm>
          <a:off x="4852613" y="1056148"/>
          <a:ext cx="1378368" cy="895939"/>
        </a:xfrm>
        <a:prstGeom prst="roundRect">
          <a:avLst/>
        </a:prstGeom>
        <a:gradFill rotWithShape="0">
          <a:gsLst>
            <a:gs pos="0">
              <a:schemeClr val="accent4">
                <a:hueOff val="2079139"/>
                <a:satOff val="-9594"/>
                <a:lumOff val="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079139"/>
                <a:satOff val="-9594"/>
                <a:lumOff val="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079139"/>
                <a:satOff val="-9594"/>
                <a:lumOff val="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ÜST GEÇİT</a:t>
          </a:r>
          <a:endParaRPr lang="tr-TR" sz="2200" kern="1200" dirty="0"/>
        </a:p>
      </dsp:txBody>
      <dsp:txXfrm>
        <a:off x="4896349" y="1099884"/>
        <a:ext cx="1290896" cy="808467"/>
      </dsp:txXfrm>
    </dsp:sp>
    <dsp:sp modelId="{74609AE0-EB16-4A90-B949-5FD6F4567EA2}">
      <dsp:nvSpPr>
        <dsp:cNvPr id="0" name=""/>
        <dsp:cNvSpPr/>
      </dsp:nvSpPr>
      <dsp:spPr>
        <a:xfrm>
          <a:off x="1604172" y="449034"/>
          <a:ext cx="4220334" cy="4220334"/>
        </a:xfrm>
        <a:custGeom>
          <a:avLst/>
          <a:gdLst/>
          <a:ahLst/>
          <a:cxnLst/>
          <a:rect l="0" t="0" r="0" b="0"/>
          <a:pathLst>
            <a:path>
              <a:moveTo>
                <a:pt x="4187458" y="1739133"/>
              </a:moveTo>
              <a:arcTo wR="2110167" hR="2110167" stAng="20992378" swAng="1215245"/>
            </a:path>
          </a:pathLst>
        </a:custGeom>
        <a:noFill/>
        <a:ln w="6350" cap="flat" cmpd="sng" algn="ctr">
          <a:solidFill>
            <a:schemeClr val="accent4">
              <a:hueOff val="2079139"/>
              <a:satOff val="-9594"/>
              <a:lumOff val="35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E7FD1F-22C2-4E80-A931-4A66C90DD2F2}">
      <dsp:nvSpPr>
        <dsp:cNvPr id="0" name=""/>
        <dsp:cNvSpPr/>
      </dsp:nvSpPr>
      <dsp:spPr>
        <a:xfrm>
          <a:off x="4852613" y="3166315"/>
          <a:ext cx="1378368" cy="895939"/>
        </a:xfrm>
        <a:prstGeom prst="roundRect">
          <a:avLst/>
        </a:prstGeom>
        <a:gradFill rotWithShape="0">
          <a:gsLst>
            <a:gs pos="0">
              <a:schemeClr val="accent4">
                <a:hueOff val="4158277"/>
                <a:satOff val="-19187"/>
                <a:lumOff val="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158277"/>
                <a:satOff val="-19187"/>
                <a:lumOff val="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158277"/>
                <a:satOff val="-19187"/>
                <a:lumOff val="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ALT GEÇİT</a:t>
          </a:r>
          <a:endParaRPr lang="tr-TR" sz="2200" kern="1200" dirty="0"/>
        </a:p>
      </dsp:txBody>
      <dsp:txXfrm>
        <a:off x="4896349" y="3210051"/>
        <a:ext cx="1290896" cy="808467"/>
      </dsp:txXfrm>
    </dsp:sp>
    <dsp:sp modelId="{AD83C225-F726-4C95-972A-4848CF8F7C22}">
      <dsp:nvSpPr>
        <dsp:cNvPr id="0" name=""/>
        <dsp:cNvSpPr/>
      </dsp:nvSpPr>
      <dsp:spPr>
        <a:xfrm>
          <a:off x="1604172" y="449034"/>
          <a:ext cx="4220334" cy="4220334"/>
        </a:xfrm>
        <a:custGeom>
          <a:avLst/>
          <a:gdLst/>
          <a:ahLst/>
          <a:cxnLst/>
          <a:rect l="0" t="0" r="0" b="0"/>
          <a:pathLst>
            <a:path>
              <a:moveTo>
                <a:pt x="3452889" y="3738019"/>
              </a:moveTo>
              <a:arcTo wR="2110167" hR="2110167" stAng="3028963" swAng="923614"/>
            </a:path>
          </a:pathLst>
        </a:custGeom>
        <a:noFill/>
        <a:ln w="6350" cap="flat" cmpd="sng" algn="ctr">
          <a:solidFill>
            <a:schemeClr val="accent4">
              <a:hueOff val="4158277"/>
              <a:satOff val="-19187"/>
              <a:lumOff val="70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76CC9-6FCC-49BB-97E0-E28DECD6AE1C}">
      <dsp:nvSpPr>
        <dsp:cNvPr id="0" name=""/>
        <dsp:cNvSpPr/>
      </dsp:nvSpPr>
      <dsp:spPr>
        <a:xfrm>
          <a:off x="3025155" y="4221399"/>
          <a:ext cx="1378368" cy="895939"/>
        </a:xfrm>
        <a:prstGeom prst="roundRect">
          <a:avLst/>
        </a:prstGeom>
        <a:gradFill rotWithShape="0">
          <a:gsLst>
            <a:gs pos="0">
              <a:schemeClr val="accent4">
                <a:hueOff val="6237415"/>
                <a:satOff val="-28781"/>
                <a:lumOff val="1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237415"/>
                <a:satOff val="-28781"/>
                <a:lumOff val="1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237415"/>
                <a:satOff val="-28781"/>
                <a:lumOff val="1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IŞIKLI GEÇİTLER</a:t>
          </a:r>
          <a:endParaRPr lang="tr-TR" sz="2200" kern="1200" dirty="0"/>
        </a:p>
      </dsp:txBody>
      <dsp:txXfrm>
        <a:off x="3068891" y="4265135"/>
        <a:ext cx="1290896" cy="808467"/>
      </dsp:txXfrm>
    </dsp:sp>
    <dsp:sp modelId="{872546DF-D517-49AB-9A5A-CB8E575F9EE5}">
      <dsp:nvSpPr>
        <dsp:cNvPr id="0" name=""/>
        <dsp:cNvSpPr/>
      </dsp:nvSpPr>
      <dsp:spPr>
        <a:xfrm>
          <a:off x="1604172" y="449034"/>
          <a:ext cx="4220334" cy="4220334"/>
        </a:xfrm>
        <a:custGeom>
          <a:avLst/>
          <a:gdLst/>
          <a:ahLst/>
          <a:cxnLst/>
          <a:rect l="0" t="0" r="0" b="0"/>
          <a:pathLst>
            <a:path>
              <a:moveTo>
                <a:pt x="1247724" y="4036043"/>
              </a:moveTo>
              <a:arcTo wR="2110167" hR="2110167" stAng="6847423" swAng="923614"/>
            </a:path>
          </a:pathLst>
        </a:custGeom>
        <a:noFill/>
        <a:ln w="6350" cap="flat" cmpd="sng" algn="ctr">
          <a:solidFill>
            <a:schemeClr val="accent4">
              <a:hueOff val="6237415"/>
              <a:satOff val="-28781"/>
              <a:lumOff val="105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F00DAD-8896-4204-8CFD-02E9B3D5859D}">
      <dsp:nvSpPr>
        <dsp:cNvPr id="0" name=""/>
        <dsp:cNvSpPr/>
      </dsp:nvSpPr>
      <dsp:spPr>
        <a:xfrm>
          <a:off x="1197696" y="3166315"/>
          <a:ext cx="1378368" cy="895939"/>
        </a:xfrm>
        <a:prstGeom prst="roundRect">
          <a:avLst/>
        </a:prstGeom>
        <a:gradFill rotWithShape="0">
          <a:gsLst>
            <a:gs pos="0">
              <a:schemeClr val="accent4">
                <a:hueOff val="8316554"/>
                <a:satOff val="-38374"/>
                <a:lumOff val="1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316554"/>
                <a:satOff val="-38374"/>
                <a:lumOff val="1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316554"/>
                <a:satOff val="-38374"/>
                <a:lumOff val="1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OKUL GEÇİDİ</a:t>
          </a:r>
          <a:endParaRPr lang="tr-TR" sz="2200" kern="1200" dirty="0"/>
        </a:p>
      </dsp:txBody>
      <dsp:txXfrm>
        <a:off x="1241432" y="3210051"/>
        <a:ext cx="1290896" cy="808467"/>
      </dsp:txXfrm>
    </dsp:sp>
    <dsp:sp modelId="{92C4EF5D-AADB-424F-9A10-19D17212DF36}">
      <dsp:nvSpPr>
        <dsp:cNvPr id="0" name=""/>
        <dsp:cNvSpPr/>
      </dsp:nvSpPr>
      <dsp:spPr>
        <a:xfrm>
          <a:off x="1604172" y="449034"/>
          <a:ext cx="4220334" cy="4220334"/>
        </a:xfrm>
        <a:custGeom>
          <a:avLst/>
          <a:gdLst/>
          <a:ahLst/>
          <a:cxnLst/>
          <a:rect l="0" t="0" r="0" b="0"/>
          <a:pathLst>
            <a:path>
              <a:moveTo>
                <a:pt x="32875" y="2481200"/>
              </a:moveTo>
              <a:arcTo wR="2110167" hR="2110167" stAng="10192378" swAng="1215245"/>
            </a:path>
          </a:pathLst>
        </a:custGeom>
        <a:noFill/>
        <a:ln w="6350" cap="flat" cmpd="sng" algn="ctr">
          <a:solidFill>
            <a:schemeClr val="accent4">
              <a:hueOff val="8316554"/>
              <a:satOff val="-38374"/>
              <a:lumOff val="141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312D9C-80A7-4DB2-B8A6-0FA614B99243}">
      <dsp:nvSpPr>
        <dsp:cNvPr id="0" name=""/>
        <dsp:cNvSpPr/>
      </dsp:nvSpPr>
      <dsp:spPr>
        <a:xfrm>
          <a:off x="1197696" y="1056148"/>
          <a:ext cx="1378368" cy="895939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YAYA GEÇİDİ</a:t>
          </a:r>
          <a:endParaRPr lang="tr-TR" sz="2200" kern="1200" dirty="0"/>
        </a:p>
      </dsp:txBody>
      <dsp:txXfrm>
        <a:off x="1241432" y="1099884"/>
        <a:ext cx="1290896" cy="808467"/>
      </dsp:txXfrm>
    </dsp:sp>
    <dsp:sp modelId="{D18DE5B7-FE36-41D7-9E6A-07E1A47EB5BA}">
      <dsp:nvSpPr>
        <dsp:cNvPr id="0" name=""/>
        <dsp:cNvSpPr/>
      </dsp:nvSpPr>
      <dsp:spPr>
        <a:xfrm>
          <a:off x="1604172" y="449034"/>
          <a:ext cx="4220334" cy="4220334"/>
        </a:xfrm>
        <a:custGeom>
          <a:avLst/>
          <a:gdLst/>
          <a:ahLst/>
          <a:cxnLst/>
          <a:rect l="0" t="0" r="0" b="0"/>
          <a:pathLst>
            <a:path>
              <a:moveTo>
                <a:pt x="767444" y="482315"/>
              </a:moveTo>
              <a:arcTo wR="2110167" hR="2110167" stAng="13828963" swAng="923614"/>
            </a:path>
          </a:pathLst>
        </a:custGeom>
        <a:noFill/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E960D-82DE-472C-A57B-5E11190AF924}" type="datetimeFigureOut">
              <a:rPr lang="tr-TR" smtClean="0"/>
              <a:t>20.10.2017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6CD10-AC57-4304-9F2D-9E1DF28084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1880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6CD10-AC57-4304-9F2D-9E1DF280840D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2353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6CD10-AC57-4304-9F2D-9E1DF280840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8615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6CD10-AC57-4304-9F2D-9E1DF280840D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0245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3FC4D-6A59-4082-9A93-F3EB3D15081B}" type="datetime1">
              <a:rPr lang="tr-TR" smtClean="0"/>
              <a:t>20.10.2017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492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0C8F-3272-4AF4-926F-9FB6591D3278}" type="datetime1">
              <a:rPr lang="tr-TR" smtClean="0"/>
              <a:t>20.10.2017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0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D374-DE58-45F5-9A65-6B39844F64A6}" type="datetime1">
              <a:rPr lang="tr-TR" smtClean="0"/>
              <a:t>20.10.2017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072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1AF82-C1D3-4364-9DF1-14C25EABE156}" type="datetime1">
              <a:rPr lang="tr-TR" smtClean="0"/>
              <a:t>20.10.2017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716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FD70-EDBA-4417-964A-4BEDC2830270}" type="datetime1">
              <a:rPr lang="tr-TR" smtClean="0"/>
              <a:t>20.10.2017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97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55A3-7506-4C67-BBEC-40133D71A3F9}" type="datetime1">
              <a:rPr lang="tr-TR" smtClean="0"/>
              <a:t>20.10.2017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88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5E06-CC62-46C5-8B20-F5D9D65C5541}" type="datetime1">
              <a:rPr lang="tr-TR" smtClean="0"/>
              <a:t>20.10.2017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974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8EFBD-D2A8-49B3-BD7A-C8CDAA1A1253}" type="datetime1">
              <a:rPr lang="tr-TR" smtClean="0"/>
              <a:t>20.10.2017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6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C03A-6418-413E-BC0E-95C6ED6C892C}" type="datetime1">
              <a:rPr lang="tr-TR" smtClean="0"/>
              <a:t>20.10.2017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763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43C8-310C-499F-9560-CA787058FCF1}" type="datetime1">
              <a:rPr lang="tr-TR" smtClean="0"/>
              <a:t>20.10.2017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9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F758-B9EE-47D4-87E4-86AE19B975B5}" type="datetime1">
              <a:rPr lang="tr-TR" smtClean="0"/>
              <a:t>20.10.2017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604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13250-B54C-4707-8F9F-9D6F89CFD938}" type="datetime1">
              <a:rPr lang="tr-TR" smtClean="0"/>
              <a:t>20.10.2017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36D3-C059-43F3-B6E8-B3A70B5A029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840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11" Type="http://schemas.openxmlformats.org/officeDocument/2006/relationships/image" Target="../media/image30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9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1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1788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3282696" y="514662"/>
            <a:ext cx="6208776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>
              <a:lnSpc>
                <a:spcPts val="3000"/>
              </a:lnSpc>
            </a:pPr>
            <a:r>
              <a:rPr lang="tr-TR" sz="2800" b="1" kern="900" dirty="0" smtClean="0">
                <a:ln/>
                <a:solidFill>
                  <a:srgbClr val="1F4E79"/>
                </a:solidFill>
              </a:rPr>
              <a:t>EMNİYET GENEL MÜDÜRLÜĞÜ</a:t>
            </a:r>
          </a:p>
          <a:p>
            <a:pPr algn="ctr">
              <a:lnSpc>
                <a:spcPts val="3000"/>
              </a:lnSpc>
            </a:pPr>
            <a:r>
              <a:rPr lang="tr-TR" sz="2800" b="1" kern="900" cap="none" spc="0" dirty="0" smtClean="0">
                <a:ln/>
                <a:solidFill>
                  <a:srgbClr val="1F4E79"/>
                </a:solidFill>
                <a:effectLst/>
              </a:rPr>
              <a:t>Trafik </a:t>
            </a:r>
            <a:r>
              <a:rPr lang="tr-TR" sz="2800" b="1" kern="900" dirty="0" smtClean="0">
                <a:ln/>
                <a:solidFill>
                  <a:srgbClr val="1F4E79"/>
                </a:solidFill>
              </a:rPr>
              <a:t>Hizmetleri Başkanlığı</a:t>
            </a:r>
            <a:endParaRPr lang="tr-TR" sz="2800" b="1" kern="900" cap="none" spc="0" dirty="0">
              <a:ln/>
              <a:solidFill>
                <a:srgbClr val="1F4E7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285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10</a:t>
            </a:fld>
            <a:endParaRPr lang="tr-TR"/>
          </a:p>
        </p:txBody>
      </p:sp>
      <p:pic>
        <p:nvPicPr>
          <p:cNvPr id="3" name="Medya5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704" y="1063625"/>
            <a:ext cx="10563514" cy="5521832"/>
          </a:xfrm>
        </p:spPr>
      </p:pic>
    </p:spTree>
    <p:extLst>
      <p:ext uri="{BB962C8B-B14F-4D97-AF65-F5344CB8AC3E}">
        <p14:creationId xmlns:p14="http://schemas.microsoft.com/office/powerpoint/2010/main" val="1532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1548233" y="1225904"/>
            <a:ext cx="795472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r-TR" sz="32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4000" b="1" dirty="0" smtClean="0">
                <a:ln/>
                <a:solidFill>
                  <a:srgbClr val="C00000"/>
                </a:solidFill>
              </a:rPr>
              <a:t>BÖLÜM-1</a:t>
            </a:r>
          </a:p>
          <a:p>
            <a:pPr algn="ctr"/>
            <a:r>
              <a:rPr lang="tr-TR" sz="4000" b="1" dirty="0" smtClean="0">
                <a:ln/>
                <a:solidFill>
                  <a:srgbClr val="C00000"/>
                </a:solidFill>
              </a:rPr>
              <a:t>       </a:t>
            </a:r>
            <a:r>
              <a:rPr lang="tr-TR" sz="32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  </a:t>
            </a:r>
            <a:endParaRPr lang="tr-TR" sz="3200" b="1" dirty="0">
              <a:ln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tr-TR" sz="32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36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Trafik kurallarına neden uymalıyız ?</a:t>
            </a:r>
            <a:endParaRPr lang="tr-TR" sz="3200" b="1" dirty="0" smtClean="0">
              <a:ln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tr-TR" sz="28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8194" name="Picture 2" descr="soru işareti ile ilgili görsel sonucu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8854" y="3333882"/>
            <a:ext cx="3300803" cy="33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1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514253" y="939131"/>
            <a:ext cx="989942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r-TR" sz="32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4000" b="1" dirty="0" smtClean="0">
                <a:ln/>
                <a:solidFill>
                  <a:srgbClr val="C00000"/>
                </a:solidFill>
              </a:rPr>
              <a:t>BÖLÜM-2</a:t>
            </a:r>
          </a:p>
          <a:p>
            <a:endParaRPr lang="tr-TR" sz="3200" b="1" dirty="0">
              <a:ln/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tr-TR" sz="32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2.</a:t>
            </a:r>
            <a:r>
              <a:rPr lang="tr-TR" sz="32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Trafikte </a:t>
            </a:r>
            <a:r>
              <a:rPr lang="tr-TR" sz="3200" b="1" cap="none" spc="0" dirty="0" smtClean="0">
                <a:ln/>
                <a:solidFill>
                  <a:srgbClr val="C00000"/>
                </a:solidFill>
                <a:effectLst/>
              </a:rPr>
              <a:t>Yaya</a:t>
            </a:r>
            <a:r>
              <a:rPr lang="tr-TR" sz="32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 Olarak Bulunmak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	2.1. Yayanın Güvenli Yürüme Yer ve Şekilleri</a:t>
            </a:r>
          </a:p>
          <a:p>
            <a:r>
              <a:rPr lang="tr-TR" sz="2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		</a:t>
            </a:r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tr-TR" sz="2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.2. Yayanın Güvenli Karşıya Geçiş Yerleri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	</a:t>
            </a:r>
            <a:endParaRPr lang="tr-TR" sz="28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879" y="3348534"/>
            <a:ext cx="3563527" cy="376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9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566461" y="916819"/>
            <a:ext cx="9899422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32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2.</a:t>
            </a:r>
            <a:r>
              <a:rPr lang="tr-TR" sz="32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Trafikte </a:t>
            </a:r>
            <a:r>
              <a:rPr lang="tr-TR" sz="3200" b="1" cap="none" spc="0" dirty="0" smtClean="0">
                <a:ln/>
                <a:solidFill>
                  <a:srgbClr val="C00000"/>
                </a:solidFill>
                <a:effectLst/>
              </a:rPr>
              <a:t>Yaya</a:t>
            </a:r>
            <a:r>
              <a:rPr lang="tr-TR" sz="32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 Olarak Bulunmak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2.1. Yayanın Güvenli Yürüme Yer ve Şekilleri</a:t>
            </a:r>
          </a:p>
          <a:p>
            <a:r>
              <a:rPr lang="tr-TR" sz="2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	</a:t>
            </a:r>
          </a:p>
          <a:p>
            <a:pPr algn="just"/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2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Yayalar bulundukları yoldaki altyapı durumuna göre; aşağıda belirtilen yerleri gerekli kurallara uyarak kullanması güvenlidir.</a:t>
            </a:r>
          </a:p>
          <a:p>
            <a:pPr algn="just"/>
            <a:endParaRPr lang="tr-TR" sz="28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2.1.1. Yaya Yolu (Kaldırım)</a:t>
            </a:r>
          </a:p>
          <a:p>
            <a:r>
              <a:rPr lang="tr-TR" sz="28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	</a:t>
            </a:r>
            <a:r>
              <a:rPr lang="tr-TR" sz="2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2.1.2. Bisiklet Yolu</a:t>
            </a:r>
          </a:p>
          <a:p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2.1.3. Banket</a:t>
            </a:r>
          </a:p>
          <a:p>
            <a:r>
              <a:rPr lang="tr-TR" sz="28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	</a:t>
            </a:r>
            <a:r>
              <a:rPr lang="tr-TR" sz="2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2.1.4. Taşıt Yolunun Kendimize Göre Sol Tarafı 	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tr-TR" sz="28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191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524440" y="951509"/>
            <a:ext cx="10405449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2.1. Yayanın Güvenli Yürüme Yer ve Şekilleri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2.1.1. Yaya Yolu (Kaldırım)</a:t>
            </a:r>
          </a:p>
          <a:p>
            <a:pPr algn="just"/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Kaldırımda yürürken kendimize göre sağ tarafta yürümeliyiz.</a:t>
            </a:r>
          </a:p>
          <a:p>
            <a:pPr algn="just"/>
            <a:r>
              <a:rPr lang="tr-TR" sz="24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Karşıdan gelen diğer yayaların kaldırımı kullanmasını engellemeyecek sayıda </a:t>
            </a:r>
            <a:r>
              <a:rPr lang="tr-TR" sz="2400" b="1" dirty="0" err="1" smtClean="0">
                <a:ln/>
                <a:solidFill>
                  <a:schemeClr val="accent1">
                    <a:lumMod val="75000"/>
                  </a:schemeClr>
                </a:solidFill>
              </a:rPr>
              <a:t>yanyana</a:t>
            </a: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 ( genelde iki kişi ) yürünmelidir. </a:t>
            </a:r>
            <a:endParaRPr lang="tr-TR" sz="2800" b="1" dirty="0" smtClean="0">
              <a:ln/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tr-TR" sz="28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	</a:t>
            </a:r>
          </a:p>
        </p:txBody>
      </p:sp>
      <p:pic>
        <p:nvPicPr>
          <p:cNvPr id="5122" name="Picture 2" descr="İlgili resim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0518" y="3090685"/>
            <a:ext cx="6288796" cy="35534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50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480881" y="889538"/>
            <a:ext cx="11304719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2.1. Yayanın Güvenli Yürüme Yer ve Şekilleri</a:t>
            </a:r>
          </a:p>
          <a:p>
            <a:r>
              <a:rPr lang="tr-TR" sz="2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2.1.2. Bisiklet Yolu</a:t>
            </a:r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tr-TR" sz="2800" b="1" dirty="0" smtClean="0">
              <a:ln/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tr-TR" sz="24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	Kaldırım bulunmayan yollarda vars</a:t>
            </a: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a bisiklet yolu, bisiklet trafiğine engel olmamak ve en sağ tarafı kullanmak şartı ile yayalar tarafından yürümek için kullanılabilir.</a:t>
            </a:r>
            <a:r>
              <a:rPr lang="tr-TR" sz="24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	</a:t>
            </a: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tr-TR" sz="24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2050" name="Picture 2" descr="Bicycle route ile ilgili görsel sonucu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165637" y="2951641"/>
            <a:ext cx="6702591" cy="362582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9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333287" y="901460"/>
            <a:ext cx="989942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2.1. Yayanın Güvenli Yürüme Yer ve Şekilleri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2.1.3. Banket</a:t>
            </a:r>
          </a:p>
          <a:p>
            <a:pPr algn="just"/>
            <a:r>
              <a:rPr lang="tr-TR" sz="2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	</a:t>
            </a:r>
            <a:r>
              <a:rPr lang="tr-TR" sz="24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Kaldırım bulunmayan yollarda banketlerde yayalar tarafından yürümek için kullanılabilir.</a:t>
            </a:r>
            <a:r>
              <a:rPr lang="tr-TR" sz="28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	</a:t>
            </a:r>
          </a:p>
        </p:txBody>
      </p:sp>
      <p:grpSp>
        <p:nvGrpSpPr>
          <p:cNvPr id="7" name="Grup 6"/>
          <p:cNvGrpSpPr/>
          <p:nvPr/>
        </p:nvGrpSpPr>
        <p:grpSpPr>
          <a:xfrm>
            <a:off x="1472613" y="2717342"/>
            <a:ext cx="7620770" cy="4015966"/>
            <a:chOff x="1622850" y="1261010"/>
            <a:chExt cx="9899422" cy="5285550"/>
          </a:xfrm>
        </p:grpSpPr>
        <p:pic>
          <p:nvPicPr>
            <p:cNvPr id="3078" name="Picture 6" descr="shoulder pedestrian ile ilgili görsel sonucu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22850" y="1261010"/>
              <a:ext cx="9899422" cy="528555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Satır Belirtme Çizgisi 3 2"/>
            <p:cNvSpPr/>
            <p:nvPr/>
          </p:nvSpPr>
          <p:spPr>
            <a:xfrm>
              <a:off x="6057532" y="4987636"/>
              <a:ext cx="1551709" cy="651164"/>
            </a:xfrm>
            <a:prstGeom prst="borderCallout3">
              <a:avLst>
                <a:gd name="adj1" fmla="val 13911"/>
                <a:gd name="adj2" fmla="val 102381"/>
                <a:gd name="adj3" fmla="val -604"/>
                <a:gd name="adj4" fmla="val 144940"/>
                <a:gd name="adj5" fmla="val -24193"/>
                <a:gd name="adj6" fmla="val 202976"/>
                <a:gd name="adj7" fmla="val 65845"/>
                <a:gd name="adj8" fmla="val 257738"/>
              </a:avLst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/>
                <a:t>BANKET</a:t>
              </a:r>
              <a:endParaRPr lang="tr-TR" dirty="0"/>
            </a:p>
          </p:txBody>
        </p:sp>
        <p:cxnSp>
          <p:nvCxnSpPr>
            <p:cNvPr id="5" name="Düz Ok Bağlayıcısı 4"/>
            <p:cNvCxnSpPr/>
            <p:nvPr/>
          </p:nvCxnSpPr>
          <p:spPr>
            <a:xfrm>
              <a:off x="9628910" y="5444836"/>
              <a:ext cx="1080654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545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397623" y="914122"/>
            <a:ext cx="1132992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2.1. Yayanın Güvenli Yürüme Yer ve Şekilleri</a:t>
            </a:r>
          </a:p>
          <a:p>
            <a:r>
              <a:rPr lang="tr-TR" sz="2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2.1.4. Taşıt Yolunun Kendimize Göre Sol Tarafı</a:t>
            </a:r>
          </a:p>
          <a:p>
            <a:pPr algn="just"/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Taşıt yolunda yürümek zorunda kalınır ise; kendimize göre taşıt yolunun sol tarafından yani taşıt trafiğine karşı yürümeliyiz.</a:t>
            </a:r>
            <a:r>
              <a:rPr lang="tr-TR" sz="24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 	</a:t>
            </a: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tr-TR" sz="24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4098" name="Picture 2" descr="İlgili resim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497485" y="2606893"/>
            <a:ext cx="7051428" cy="40709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3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396439" y="885094"/>
            <a:ext cx="11461982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2.1. Yayanın Güvenli Yürüme Yer ve Şekilleri</a:t>
            </a:r>
          </a:p>
          <a:p>
            <a:pPr algn="just"/>
            <a:endParaRPr lang="tr-TR" sz="2400" b="1" dirty="0" smtClean="0">
              <a:ln/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Özellikle taşıt yolunda ve bankette gece yürümek zorunda kalınır ise; trafikte sürücüler tarafından daha iyi fark edilmek (görünmek) için açık renkli ve reflektif özellikli kıyafetler giyerek yürümeliyiz.</a:t>
            </a:r>
            <a:r>
              <a:rPr lang="tr-TR" sz="24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 	</a:t>
            </a: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tr-TR" sz="24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580" y="3072895"/>
            <a:ext cx="4747583" cy="316196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1291" y="3063287"/>
            <a:ext cx="4747583" cy="318118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Picture 6" descr="çarpı işareti gif ile ilgili görsel sonucu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689" y="5753097"/>
            <a:ext cx="909573" cy="98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İlgili resi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3290" y="5141724"/>
            <a:ext cx="1635131" cy="159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7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592102" y="985314"/>
            <a:ext cx="9899422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tr-TR" sz="2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.2. Yayanın Güvenli Karşıya Geçiş Yerleri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</a:p>
          <a:p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2.2.1. Trafik Polisinin Olduğu Yerler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2.2.2. Yaya Üst Geçitleri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2.2.3. Yaya Alt Geçitleri	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2.2.4. Işıklı Yaya Geçitleri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2.2.5. Yaya Geçidi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2.2.6. Okul Geçidi</a:t>
            </a:r>
          </a:p>
          <a:p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2.2.7. Güvenli Geçiş Yerlerinin Bulunmadığı Yerlerde              	           Sol-Sağ-Sol Kuralına Göre 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tr-TR" sz="28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7041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ya2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4169" y="906030"/>
            <a:ext cx="9936450" cy="558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79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375606" y="962905"/>
            <a:ext cx="989942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tr-TR" sz="2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.2. Yayanın Güvenli Karşıya Geçiş Yerleri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	</a:t>
            </a:r>
            <a:endParaRPr lang="tr-TR" sz="28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2368464" y="1486125"/>
            <a:ext cx="7428679" cy="5118404"/>
            <a:chOff x="2179778" y="1032843"/>
            <a:chExt cx="7728876" cy="5426543"/>
          </a:xfrm>
        </p:grpSpPr>
        <p:graphicFrame>
          <p:nvGraphicFramePr>
            <p:cNvPr id="5" name="Diyagram 4"/>
            <p:cNvGraphicFramePr/>
            <p:nvPr>
              <p:extLst>
                <p:ext uri="{D42A27DB-BD31-4B8C-83A1-F6EECF244321}">
                  <p14:modId xmlns:p14="http://schemas.microsoft.com/office/powerpoint/2010/main" val="2690932213"/>
                </p:ext>
              </p:extLst>
            </p:nvPr>
          </p:nvGraphicFramePr>
          <p:xfrm>
            <a:off x="2179778" y="1032843"/>
            <a:ext cx="7728876" cy="54265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6" name="Resim 5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45796" y="1449678"/>
              <a:ext cx="1163697" cy="1112487"/>
            </a:xfrm>
            <a:prstGeom prst="rect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5796" y="3639436"/>
              <a:ext cx="1137326" cy="1133079"/>
            </a:xfrm>
            <a:prstGeom prst="rect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8" name="Picture 4" descr="yaya üst ve alt geçit levhaları ile ilgili görsel sonucu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82647" y="1250235"/>
              <a:ext cx="1175391" cy="1221529"/>
            </a:xfrm>
            <a:prstGeom prst="rect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  <a:extLst/>
          </p:spPr>
        </p:pic>
        <p:pic>
          <p:nvPicPr>
            <p:cNvPr id="9" name="Picture 6" descr="yaya üst ve alt geçit levhaları ile ilgili görsel sonucu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515694" y="3639435"/>
              <a:ext cx="1142344" cy="1133080"/>
            </a:xfrm>
            <a:prstGeom prst="rect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  <a:extLst/>
          </p:spPr>
        </p:pic>
        <p:pic>
          <p:nvPicPr>
            <p:cNvPr id="10" name="Resim 9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64232" y="1861000"/>
              <a:ext cx="1423729" cy="1622537"/>
            </a:xfrm>
            <a:prstGeom prst="rect">
              <a:avLst/>
            </a:prstGeom>
          </p:spPr>
        </p:pic>
        <p:pic>
          <p:nvPicPr>
            <p:cNvPr id="12" name="Resim 11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64232" y="3926376"/>
              <a:ext cx="1170352" cy="1692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33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21</a:t>
            </a:fld>
            <a:endParaRPr lang="tr-TR"/>
          </a:p>
        </p:txBody>
      </p:sp>
      <p:pic>
        <p:nvPicPr>
          <p:cNvPr id="7170" name="Picture 2" descr="ışıklı yaya geçidi ile ilgili görsel sonucu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5905" y="2453637"/>
            <a:ext cx="6888437" cy="39838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275135" y="903575"/>
            <a:ext cx="115394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2.2.4. Işıklı Yaya 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Geçitleri</a:t>
            </a:r>
          </a:p>
          <a:p>
            <a:endParaRPr lang="tr-TR" sz="2400" b="1" dirty="0">
              <a:ln/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Size yeşil ışık yanmış olsa da araçları kontrol ederek karşıya geçmek güvenli bir davranıştır.</a:t>
            </a:r>
            <a:endParaRPr lang="tr-TR" sz="2400" b="1" dirty="0">
              <a:ln/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8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22</a:t>
            </a:fld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360911" y="960019"/>
            <a:ext cx="9211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2.2.4. Işıklı Yaya 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Geçitleri</a:t>
            </a: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tr-TR" sz="2400" b="1" dirty="0">
              <a:ln/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1159198" y="1337995"/>
            <a:ext cx="9017956" cy="5163600"/>
            <a:chOff x="1289826" y="908181"/>
            <a:chExt cx="9017956" cy="5163600"/>
          </a:xfrm>
        </p:grpSpPr>
        <p:sp>
          <p:nvSpPr>
            <p:cNvPr id="6" name="Dikdörtgen 5"/>
            <p:cNvSpPr/>
            <p:nvPr/>
          </p:nvSpPr>
          <p:spPr>
            <a:xfrm>
              <a:off x="1289826" y="5671671"/>
              <a:ext cx="41273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2000" b="1" dirty="0" smtClean="0">
                  <a:ln/>
                  <a:solidFill>
                    <a:schemeClr val="accent1">
                      <a:lumMod val="75000"/>
                    </a:schemeClr>
                  </a:solidFill>
                </a:rPr>
                <a:t>Trafik Lambası Araçlar İçin</a:t>
              </a:r>
              <a:endParaRPr lang="tr-TR" b="1" dirty="0">
                <a:ln/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9460" name="Picture 4" descr="İlgili resim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58626" y="1361505"/>
              <a:ext cx="2503948" cy="3887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Dikdörtgen 7"/>
            <p:cNvSpPr/>
            <p:nvPr/>
          </p:nvSpPr>
          <p:spPr>
            <a:xfrm>
              <a:off x="6180481" y="5602399"/>
              <a:ext cx="41273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2000" b="1" dirty="0" smtClean="0">
                  <a:ln/>
                  <a:solidFill>
                    <a:schemeClr val="accent1">
                      <a:lumMod val="75000"/>
                    </a:schemeClr>
                  </a:solidFill>
                </a:rPr>
                <a:t>Trafik Lambası Yayalar İçin</a:t>
              </a:r>
              <a:endParaRPr lang="tr-TR" b="1" dirty="0">
                <a:ln/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9462" name="Picture 6" descr="traffic lamp png ile ilgili görsel sonucu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9126" y="908181"/>
              <a:ext cx="2424546" cy="4588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069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23</a:t>
            </a:fld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628732" y="1781386"/>
            <a:ext cx="588026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2.2.7. Güvenli Geçiş Yerlerinin Bulunmadığı Yerlerde </a:t>
            </a:r>
            <a:endParaRPr lang="tr-TR" sz="2800" b="1" dirty="0" smtClean="0">
              <a:ln/>
              <a:solidFill>
                <a:schemeClr val="accent1">
                  <a:lumMod val="75000"/>
                </a:schemeClr>
              </a:solidFill>
            </a:endParaRPr>
          </a:p>
          <a:p>
            <a:endParaRPr lang="tr-TR" sz="2800" b="1" dirty="0">
              <a:ln/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Güvenli geçiş yerlerinin bulunmadı yerlerde Sol-Sağ-Sol </a:t>
            </a:r>
            <a:r>
              <a:rPr lang="tr-TR" sz="2400" b="1" dirty="0">
                <a:ln/>
                <a:solidFill>
                  <a:schemeClr val="accent1">
                    <a:lumMod val="75000"/>
                  </a:schemeClr>
                </a:solidFill>
              </a:rPr>
              <a:t>Kuralına </a:t>
            </a: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Göre yol kontrol edilerek geçilmelidir. Karşıya geçiş sırasında koşmadan, oyalanmadan ama hızlı adımlarla yol kontrol edilerek geçilmelidir. </a:t>
            </a:r>
            <a:endParaRPr lang="tr-TR" sz="2400" b="1" dirty="0">
              <a:ln/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75483" y="1103295"/>
            <a:ext cx="4111832" cy="52530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15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Yeni kamu spotu </a:t>
            </a:r>
          </a:p>
          <a:p>
            <a:r>
              <a:rPr lang="tr-TR" dirty="0" smtClean="0"/>
              <a:t>Karşıdan karşıya geçme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24</a:t>
            </a:fld>
            <a:endParaRPr lang="tr-TR"/>
          </a:p>
        </p:txBody>
      </p:sp>
      <p:pic>
        <p:nvPicPr>
          <p:cNvPr id="2" name="Medya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856952"/>
            <a:ext cx="103632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4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611236" y="821038"/>
            <a:ext cx="9899422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r-TR" sz="32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4000" b="1" dirty="0" smtClean="0">
                <a:ln/>
                <a:solidFill>
                  <a:srgbClr val="C00000"/>
                </a:solidFill>
              </a:rPr>
              <a:t>BÖLÜM-3</a:t>
            </a:r>
          </a:p>
          <a:p>
            <a:r>
              <a:rPr lang="tr-TR" sz="32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3.</a:t>
            </a:r>
            <a:r>
              <a:rPr lang="tr-TR" sz="32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Trafikte Güvenli Yolculuk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.1. Araca İnme-Binme </a:t>
            </a:r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uralları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3.2. Araç İçerisinde Uyulması </a:t>
            </a:r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ereken </a:t>
            </a:r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emel Kurallar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3.3. Okul Servis Aracında Uyulması Gereken Temel Kurallar 		</a:t>
            </a:r>
            <a:endParaRPr lang="tr-TR" sz="28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4" name="3 Resim" descr="YOLCU GÜVENLİĞİ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9028" y="3352800"/>
            <a:ext cx="5723736" cy="3323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739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320950" y="922638"/>
            <a:ext cx="11246935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32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3.</a:t>
            </a:r>
            <a:r>
              <a:rPr lang="tr-TR" sz="32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Trafikte Güvenli Yolculuk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3.1. Araca İnme-Binme Kuralları</a:t>
            </a:r>
          </a:p>
          <a:p>
            <a:pPr algn="just"/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Araca binerken ve inerken her zaman kaldırım tarafındaki kapılar kullanılmalıdır.	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	</a:t>
            </a:r>
            <a:endParaRPr lang="tr-TR" sz="28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576" y="2466326"/>
            <a:ext cx="7179823" cy="41466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397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391146" y="859209"/>
            <a:ext cx="112324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32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3.</a:t>
            </a:r>
            <a:r>
              <a:rPr lang="tr-TR" sz="32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Trafikte Güvenli Yolculuk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3.2. Araç İçerisinde Uyulması </a:t>
            </a:r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ereken </a:t>
            </a:r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emel Kurallar</a:t>
            </a:r>
          </a:p>
          <a:p>
            <a:pPr algn="just"/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Araca binildikten sonra boyumuza göre güvenli koltuğu seçip oturmalı ve emniyet kemerimizi takmalıyız.		</a:t>
            </a:r>
            <a:endParaRPr lang="tr-TR" sz="24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pSp>
        <p:nvGrpSpPr>
          <p:cNvPr id="5" name="Grup 4"/>
          <p:cNvGrpSpPr/>
          <p:nvPr/>
        </p:nvGrpSpPr>
        <p:grpSpPr>
          <a:xfrm>
            <a:off x="2503092" y="2613535"/>
            <a:ext cx="3694507" cy="4371794"/>
            <a:chOff x="1547664" y="2237324"/>
            <a:chExt cx="3888432" cy="4728918"/>
          </a:xfrm>
        </p:grpSpPr>
        <p:pic>
          <p:nvPicPr>
            <p:cNvPr id="6" name="Picture 2" descr="İlgili resim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25"/>
            <a:stretch/>
          </p:blipFill>
          <p:spPr bwMode="auto">
            <a:xfrm>
              <a:off x="1547664" y="2237324"/>
              <a:ext cx="1224136" cy="4398976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5548" y="3356992"/>
              <a:ext cx="2880320" cy="3609250"/>
            </a:xfrm>
            <a:prstGeom prst="rect">
              <a:avLst/>
            </a:prstGeom>
          </p:spPr>
        </p:pic>
        <p:cxnSp>
          <p:nvCxnSpPr>
            <p:cNvPr id="8" name="Düz Ok Bağlayıcısı 7"/>
            <p:cNvCxnSpPr/>
            <p:nvPr/>
          </p:nvCxnSpPr>
          <p:spPr>
            <a:xfrm>
              <a:off x="2627784" y="3513887"/>
              <a:ext cx="2808312" cy="27347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Dikdörtgen 8"/>
          <p:cNvSpPr/>
          <p:nvPr/>
        </p:nvSpPr>
        <p:spPr>
          <a:xfrm>
            <a:off x="6666138" y="4163942"/>
            <a:ext cx="4452931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Boyunuz </a:t>
            </a:r>
            <a:r>
              <a:rPr lang="tr-TR" sz="2800" b="1" dirty="0" smtClean="0">
                <a:ln/>
                <a:solidFill>
                  <a:srgbClr val="C00000"/>
                </a:solidFill>
              </a:rPr>
              <a:t>150 cm </a:t>
            </a: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olmadan asla ön koltuğa oturmayınız.</a:t>
            </a:r>
            <a:endParaRPr lang="tr-TR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4103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375563" y="1288849"/>
            <a:ext cx="5825604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32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3.</a:t>
            </a:r>
            <a:r>
              <a:rPr lang="tr-TR" sz="32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Trafikte Güvenli Yolculuk</a:t>
            </a:r>
          </a:p>
          <a:p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3.2. Araç İçerisinde Uyulması </a:t>
            </a:r>
            <a:r>
              <a:rPr lang="tr-TR" sz="2400" b="1" dirty="0">
                <a:ln/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ereken </a:t>
            </a:r>
            <a:r>
              <a:rPr lang="tr-TR" sz="2400" b="1" dirty="0">
                <a:ln/>
                <a:solidFill>
                  <a:schemeClr val="accent1">
                    <a:lumMod val="75000"/>
                  </a:schemeClr>
                </a:solidFill>
              </a:rPr>
              <a:t>Temel </a:t>
            </a: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Kurallar</a:t>
            </a:r>
          </a:p>
          <a:p>
            <a:pPr algn="just"/>
            <a:r>
              <a:rPr lang="tr-TR" sz="24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Arka </a:t>
            </a:r>
            <a:r>
              <a:rPr lang="tr-TR" sz="2400" b="1" dirty="0">
                <a:ln/>
                <a:solidFill>
                  <a:schemeClr val="accent1">
                    <a:lumMod val="75000"/>
                  </a:schemeClr>
                </a:solidFill>
              </a:rPr>
              <a:t>koltuklarda sadece emniyet kemeri takarak güvenli yolculuk yapabilmek için boyumuzun en az 1,35 metre ve ağırlığımızın da 36 kg olması gerekmektedir. </a:t>
            </a:r>
            <a:endParaRPr lang="tr-TR" sz="2400" b="1" dirty="0" smtClean="0">
              <a:ln/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tr-TR" sz="24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tr-TR" sz="2400" b="1" dirty="0" smtClean="0">
              <a:ln/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tr-TR" sz="24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Bu </a:t>
            </a:r>
            <a:r>
              <a:rPr lang="tr-TR" sz="2400" b="1" dirty="0">
                <a:ln/>
                <a:solidFill>
                  <a:schemeClr val="accent1">
                    <a:lumMod val="75000"/>
                  </a:schemeClr>
                </a:solidFill>
              </a:rPr>
              <a:t>şartları taşımayan çocukların, çocuk güvenlik koltuklarını tercih etmesi güvenli ve doğru bir davranış olacaktır.	</a:t>
            </a:r>
          </a:p>
          <a:p>
            <a:endParaRPr lang="tr-TR" sz="2800" b="1" dirty="0" smtClean="0">
              <a:ln/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	</a:t>
            </a:r>
            <a:endParaRPr lang="tr-TR" sz="24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610789" y="2707119"/>
            <a:ext cx="79208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tr-TR" sz="2400" b="1" cap="none" spc="0" dirty="0">
              <a:ln/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algn="just"/>
            <a:r>
              <a:rPr lang="tr-TR" sz="2400" b="1" dirty="0" smtClean="0">
                <a:ln/>
                <a:solidFill>
                  <a:schemeClr val="bg2">
                    <a:lumMod val="50000"/>
                  </a:schemeClr>
                </a:solidFill>
              </a:rPr>
              <a:t>	</a:t>
            </a:r>
            <a:endParaRPr lang="tr-TR" sz="2800" b="1" cap="none" spc="0" dirty="0">
              <a:ln/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grpSp>
        <p:nvGrpSpPr>
          <p:cNvPr id="17" name="Grup 16"/>
          <p:cNvGrpSpPr/>
          <p:nvPr/>
        </p:nvGrpSpPr>
        <p:grpSpPr>
          <a:xfrm>
            <a:off x="6809912" y="1288849"/>
            <a:ext cx="4862941" cy="5031999"/>
            <a:chOff x="7218222" y="620655"/>
            <a:chExt cx="4862941" cy="5031999"/>
          </a:xfrm>
        </p:grpSpPr>
        <p:pic>
          <p:nvPicPr>
            <p:cNvPr id="13" name="Picture 2" descr="İlgili resim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18222" y="620655"/>
              <a:ext cx="1142063" cy="4637967"/>
            </a:xfrm>
            <a:prstGeom prst="rect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Düz Ok Bağlayıcısı 13"/>
            <p:cNvCxnSpPr/>
            <p:nvPr/>
          </p:nvCxnSpPr>
          <p:spPr>
            <a:xfrm>
              <a:off x="8148977" y="1988287"/>
              <a:ext cx="3003932" cy="6768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Resim 1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0286" y="1691694"/>
              <a:ext cx="2821846" cy="3960960"/>
            </a:xfrm>
            <a:prstGeom prst="rect">
              <a:avLst/>
            </a:prstGeom>
          </p:spPr>
        </p:pic>
        <p:sp>
          <p:nvSpPr>
            <p:cNvPr id="16" name="Dikdörtgen 15"/>
            <p:cNvSpPr/>
            <p:nvPr/>
          </p:nvSpPr>
          <p:spPr>
            <a:xfrm>
              <a:off x="10618096" y="3174638"/>
              <a:ext cx="1463067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tr-TR" sz="3200" b="1" dirty="0" smtClean="0">
                  <a:ln/>
                  <a:solidFill>
                    <a:srgbClr val="C00000"/>
                  </a:solidFill>
                </a:rPr>
                <a:t>+ </a:t>
              </a:r>
              <a:r>
                <a:rPr lang="tr-TR" sz="3200" b="1" cap="none" spc="0" dirty="0" smtClean="0">
                  <a:ln/>
                  <a:solidFill>
                    <a:srgbClr val="C00000"/>
                  </a:solidFill>
                  <a:effectLst/>
                </a:rPr>
                <a:t>36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863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29</a:t>
            </a:fld>
            <a:endParaRPr lang="tr-TR"/>
          </a:p>
        </p:txBody>
      </p:sp>
      <p:sp>
        <p:nvSpPr>
          <p:cNvPr id="8" name="Dikdörtgen 7"/>
          <p:cNvSpPr/>
          <p:nvPr/>
        </p:nvSpPr>
        <p:spPr>
          <a:xfrm>
            <a:off x="362855" y="910301"/>
            <a:ext cx="996141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3.Trafikte </a:t>
            </a:r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Güvenli Yolculuk</a:t>
            </a:r>
          </a:p>
          <a:p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3.2</a:t>
            </a:r>
            <a:r>
              <a:rPr lang="tr-TR" sz="2400" b="1" dirty="0">
                <a:ln/>
                <a:solidFill>
                  <a:schemeClr val="accent1">
                    <a:lumMod val="75000"/>
                  </a:schemeClr>
                </a:solidFill>
              </a:rPr>
              <a:t>. Araç İçerisinde Uyulması Gereken Temel </a:t>
            </a: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Kurallar</a:t>
            </a:r>
          </a:p>
          <a:p>
            <a:endParaRPr lang="tr-TR" sz="2400" b="1" dirty="0" smtClean="0">
              <a:ln/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Sürücünün </a:t>
            </a:r>
            <a:r>
              <a:rPr lang="tr-TR" sz="2400" b="1" dirty="0">
                <a:ln/>
                <a:solidFill>
                  <a:schemeClr val="accent1">
                    <a:lumMod val="75000"/>
                  </a:schemeClr>
                </a:solidFill>
              </a:rPr>
              <a:t>dikkatini dağıtacak hareket ve davranışlar yapılmamalıdır.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El</a:t>
            </a:r>
            <a:r>
              <a:rPr lang="tr-TR" sz="2400" b="1" dirty="0">
                <a:ln/>
                <a:solidFill>
                  <a:schemeClr val="accent1">
                    <a:lumMod val="75000"/>
                  </a:schemeClr>
                </a:solidFill>
              </a:rPr>
              <a:t>, kol, kafa aracın camından dışarıya çıkarılmamalıdır.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Araç </a:t>
            </a:r>
            <a:r>
              <a:rPr lang="tr-TR" sz="2400" b="1" dirty="0">
                <a:ln/>
                <a:solidFill>
                  <a:schemeClr val="accent1">
                    <a:lumMod val="75000"/>
                  </a:schemeClr>
                </a:solidFill>
              </a:rPr>
              <a:t>içerisinden dışarıya, yola çöp atılmamalıdır.</a:t>
            </a:r>
          </a:p>
          <a:p>
            <a:endParaRPr lang="tr-TR" sz="2800" b="1" dirty="0">
              <a:ln/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2383578" y="3385657"/>
            <a:ext cx="6673336" cy="3296104"/>
            <a:chOff x="2252949" y="2590487"/>
            <a:chExt cx="8387339" cy="4109438"/>
          </a:xfrm>
        </p:grpSpPr>
        <p:pic>
          <p:nvPicPr>
            <p:cNvPr id="9220" name="Picture 4" descr="şampiyonluk kutlaması trafik ile ilgili görsel sonucu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949" y="2590487"/>
              <a:ext cx="7064232" cy="41094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çarpı işareti gif ile ilgili görsel sonucu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5063" y="3322164"/>
              <a:ext cx="2435225" cy="2646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887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1762482" y="982675"/>
            <a:ext cx="7954720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r-TR" sz="32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4000" b="1" dirty="0" smtClean="0">
                <a:ln/>
                <a:solidFill>
                  <a:srgbClr val="C00000"/>
                </a:solidFill>
              </a:rPr>
              <a:t>BÖLÜM-1</a:t>
            </a:r>
          </a:p>
          <a:p>
            <a:endParaRPr lang="tr-TR" sz="3200" b="1" dirty="0">
              <a:ln/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tr-TR" sz="32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1.</a:t>
            </a:r>
            <a:r>
              <a:rPr lang="tr-TR" sz="32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Trafiğin Tanımı ve Unsurları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	1.1. Trafiğin Tanımı</a:t>
            </a:r>
          </a:p>
          <a:p>
            <a:r>
              <a:rPr lang="tr-TR" sz="2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		1.2. Trafiğin Unsurları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	1.3. Trafikte İnsanların Oynadığı Roller</a:t>
            </a:r>
            <a:endParaRPr lang="tr-TR" sz="28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082" y="3869956"/>
            <a:ext cx="2831747" cy="298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3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30</a:t>
            </a:fld>
            <a:endParaRPr lang="tr-TR"/>
          </a:p>
        </p:txBody>
      </p:sp>
      <p:sp>
        <p:nvSpPr>
          <p:cNvPr id="12" name="Dikdörtgen 11"/>
          <p:cNvSpPr/>
          <p:nvPr/>
        </p:nvSpPr>
        <p:spPr>
          <a:xfrm>
            <a:off x="401598" y="909079"/>
            <a:ext cx="9109217" cy="42165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tr-TR" sz="28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3.3. Okul Servis Aracında Güvenli Yolculuk</a:t>
            </a:r>
          </a:p>
          <a:p>
            <a:r>
              <a:rPr lang="tr-TR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r>
              <a:rPr lang="tr-TR" sz="2400" b="1" dirty="0">
                <a:ln/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tr-TR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Okul Servis Aracına binerken ve inerken sıra ile binmeliyiz.</a:t>
            </a:r>
          </a:p>
          <a:p>
            <a:endParaRPr lang="tr-TR" sz="2400" b="1" dirty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tr-TR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	Okul Servis Aracına binerken ve inerken diğer arkadaşlarımıza 	karşı SAYGILI </a:t>
            </a:r>
            <a:r>
              <a:rPr lang="tr-TR" sz="2400" b="1" dirty="0">
                <a:ln/>
                <a:solidFill>
                  <a:schemeClr val="accent1">
                    <a:lumMod val="50000"/>
                  </a:schemeClr>
                </a:solidFill>
              </a:rPr>
              <a:t>olmalıyız</a:t>
            </a:r>
            <a:r>
              <a:rPr lang="tr-TR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tr-TR" sz="2400" b="1" dirty="0">
                <a:ln/>
                <a:solidFill>
                  <a:schemeClr val="accent1">
                    <a:lumMod val="50000"/>
                  </a:schemeClr>
                </a:solidFill>
              </a:rPr>
              <a:t>	</a:t>
            </a:r>
            <a:endParaRPr lang="tr-TR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tr-TR" sz="2400" b="1" dirty="0">
                <a:ln/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r>
              <a:rPr lang="tr-TR" sz="2400" b="1" dirty="0">
                <a:ln/>
                <a:solidFill>
                  <a:schemeClr val="accent1">
                    <a:lumMod val="50000"/>
                  </a:schemeClr>
                </a:solidFill>
              </a:rPr>
              <a:t>	</a:t>
            </a:r>
            <a:endParaRPr lang="tr-TR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tr-TR" sz="2400" b="1" dirty="0">
                <a:ln/>
                <a:solidFill>
                  <a:schemeClr val="accent1">
                    <a:lumMod val="50000"/>
                  </a:schemeClr>
                </a:solidFill>
              </a:rPr>
              <a:t>	</a:t>
            </a:r>
            <a:endParaRPr lang="tr-TR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tr-TR" sz="2400" b="1" dirty="0">
                <a:ln/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tr-TR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	</a:t>
            </a:r>
            <a:endParaRPr lang="tr-TR" sz="2400" b="1" cap="none" spc="0" dirty="0">
              <a:ln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11266" name="Picture 2" descr="okul servis aracı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227" y="3041216"/>
            <a:ext cx="7226373" cy="34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7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31</a:t>
            </a:fld>
            <a:endParaRPr lang="tr-TR"/>
          </a:p>
        </p:txBody>
      </p:sp>
      <p:sp>
        <p:nvSpPr>
          <p:cNvPr id="12" name="Dikdörtgen 11"/>
          <p:cNvSpPr/>
          <p:nvPr/>
        </p:nvSpPr>
        <p:spPr>
          <a:xfrm>
            <a:off x="445141" y="1041946"/>
            <a:ext cx="9109217" cy="38472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tr-TR" sz="28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3.3. Okul Servis Aracında Güvenli Yolculuk</a:t>
            </a:r>
          </a:p>
          <a:p>
            <a:r>
              <a:rPr lang="tr-TR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r>
              <a:rPr lang="tr-TR" sz="2400" b="1" dirty="0">
                <a:ln/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tr-TR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Güvenli </a:t>
            </a:r>
            <a:r>
              <a:rPr lang="tr-TR" sz="2400" b="1" dirty="0">
                <a:ln/>
                <a:solidFill>
                  <a:schemeClr val="accent1">
                    <a:lumMod val="50000"/>
                  </a:schemeClr>
                </a:solidFill>
              </a:rPr>
              <a:t>yolculuk için koltuğunuza oturun ve emniyet kemerinizi </a:t>
            </a:r>
            <a:r>
              <a:rPr lang="tr-TR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	takın</a:t>
            </a:r>
            <a:r>
              <a:rPr lang="tr-TR" sz="2400" b="1" dirty="0">
                <a:ln/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endParaRPr lang="tr-TR" sz="2400" b="1" dirty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tr-TR" sz="2400" b="1" dirty="0">
                <a:ln/>
                <a:solidFill>
                  <a:schemeClr val="accent1">
                    <a:lumMod val="50000"/>
                  </a:schemeClr>
                </a:solidFill>
              </a:rPr>
              <a:t>	Çantanızı oturduğunuz koltuğun altına koyun.</a:t>
            </a:r>
          </a:p>
          <a:p>
            <a:endParaRPr lang="tr-TR" sz="2400" b="1" dirty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tr-TR" sz="2400" b="1" dirty="0">
                <a:ln/>
                <a:solidFill>
                  <a:schemeClr val="accent1">
                    <a:lumMod val="50000"/>
                  </a:schemeClr>
                </a:solidFill>
              </a:rPr>
              <a:t>	</a:t>
            </a:r>
            <a:endParaRPr lang="tr-TR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tr-TR" sz="2400" b="1" dirty="0">
                <a:ln/>
                <a:solidFill>
                  <a:schemeClr val="accent1">
                    <a:lumMod val="50000"/>
                  </a:schemeClr>
                </a:solidFill>
              </a:rPr>
              <a:t>	</a:t>
            </a:r>
            <a:endParaRPr lang="tr-TR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tr-TR" sz="2400" b="1" dirty="0">
                <a:ln/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tr-TR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	</a:t>
            </a:r>
            <a:endParaRPr lang="tr-TR" sz="2400" b="1" cap="none" spc="0" dirty="0">
              <a:ln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886" y="3494863"/>
            <a:ext cx="7137069" cy="322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6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32</a:t>
            </a:fld>
            <a:endParaRPr lang="tr-TR"/>
          </a:p>
        </p:txBody>
      </p:sp>
      <p:pic>
        <p:nvPicPr>
          <p:cNvPr id="2" name="Medya1_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3" y="86995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1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423870" y="1858931"/>
            <a:ext cx="576911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r-TR" sz="32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4000" b="1" dirty="0" smtClean="0">
                <a:ln/>
                <a:solidFill>
                  <a:srgbClr val="C00000"/>
                </a:solidFill>
              </a:rPr>
              <a:t>BÖLÜM-4</a:t>
            </a:r>
          </a:p>
          <a:p>
            <a:r>
              <a:rPr lang="tr-TR" sz="32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4. Güvenli Oyun alanları</a:t>
            </a:r>
            <a:endParaRPr lang="tr-TR" sz="3200" b="1" dirty="0" smtClean="0">
              <a:ln/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tr-TR" sz="24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	</a:t>
            </a:r>
          </a:p>
          <a:p>
            <a:r>
              <a:rPr lang="tr-TR" sz="24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24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4.1. Parklar</a:t>
            </a:r>
          </a:p>
          <a:p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4.2. Evimizin Bahçesi</a:t>
            </a:r>
          </a:p>
          <a:p>
            <a:r>
              <a:rPr lang="tr-TR" sz="24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	4.3. Okulumuzun Bahçesi</a:t>
            </a:r>
          </a:p>
          <a:p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4.4. </a:t>
            </a:r>
            <a:r>
              <a:rPr lang="tr-TR" sz="2400" b="1" dirty="0">
                <a:ln/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rafiğe Kapalı Güvenli Alanlar</a:t>
            </a:r>
            <a:endParaRPr lang="tr-TR" sz="20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10246" name="Picture 6" descr="çocuk oyun parkları png ile ilgili görsel sonucu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982" y="1568646"/>
            <a:ext cx="5378372" cy="40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6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497988" y="826406"/>
            <a:ext cx="10794125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4. Güvenli Oyun alanları</a:t>
            </a:r>
          </a:p>
          <a:p>
            <a:pPr algn="just"/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24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Kaldırımlar ve taşıt yolları asla oyun alanları olarak kullanılmamalıdır.</a:t>
            </a:r>
            <a:endParaRPr lang="tr-TR" sz="2800" b="1" dirty="0" smtClean="0">
              <a:ln/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tr-TR" sz="20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	</a:t>
            </a:r>
          </a:p>
          <a:p>
            <a:r>
              <a:rPr lang="tr-TR" sz="24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tr-TR" sz="20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871045" y="2103679"/>
            <a:ext cx="10421068" cy="4469312"/>
            <a:chOff x="1529419" y="2103679"/>
            <a:chExt cx="10421068" cy="4469312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9419" y="2103679"/>
              <a:ext cx="3653164" cy="43804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6" descr="çarpı işareti gif ile ilgili görsel sonucu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316" y="5301309"/>
              <a:ext cx="1170345" cy="127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hildren's playgrounds cartoon png ile ilgili görsel sonuc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662" y="2110434"/>
              <a:ext cx="6274700" cy="408565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İlgili resim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5356" y="4973288"/>
              <a:ext cx="1635131" cy="1599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696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224628" y="910223"/>
            <a:ext cx="11075404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r-TR" sz="32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4000" b="1" dirty="0" smtClean="0">
                <a:ln/>
                <a:solidFill>
                  <a:srgbClr val="C00000"/>
                </a:solidFill>
              </a:rPr>
              <a:t>BÖLÜM-5</a:t>
            </a:r>
          </a:p>
          <a:p>
            <a:pPr algn="ctr"/>
            <a:endParaRPr lang="tr-TR" sz="4000" b="1" dirty="0" smtClean="0">
              <a:ln/>
              <a:solidFill>
                <a:srgbClr val="C00000"/>
              </a:solidFill>
            </a:endParaRPr>
          </a:p>
          <a:p>
            <a:pPr algn="ctr"/>
            <a:r>
              <a:rPr lang="tr-TR" sz="32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Bisiklet, Paten ve Kaykay Kullanırken Uyulması Gereken</a:t>
            </a:r>
          </a:p>
          <a:p>
            <a:pPr algn="ctr"/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 Temel Kurallar</a:t>
            </a:r>
            <a:endParaRPr lang="tr-TR" sz="3200" b="1" dirty="0" smtClean="0">
              <a:ln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tr-TR" sz="24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	</a:t>
            </a:r>
          </a:p>
          <a:p>
            <a:pPr algn="ctr"/>
            <a:r>
              <a:rPr lang="tr-TR" sz="24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tr-TR" sz="20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14340" name="Picture 4" descr="ride bike png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9964" y="3191017"/>
            <a:ext cx="8689974" cy="351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73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ide bike png ile ilgili görsel sonucu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8529" y="3708352"/>
            <a:ext cx="4000162" cy="283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36</a:t>
            </a:fld>
            <a:endParaRPr lang="tr-TR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74935" y="876808"/>
            <a:ext cx="9766773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tr-TR" sz="28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Calibri" pitchFamily="34" charset="0"/>
              </a:rPr>
              <a:t>Bisiklet, Kaykay ve Paten </a:t>
            </a:r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Calibri" pitchFamily="34" charset="0"/>
              </a:rPr>
              <a:t>K</a:t>
            </a:r>
            <a:r>
              <a:rPr kumimoji="0" lang="tr-TR" sz="28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Calibri" pitchFamily="34" charset="0"/>
              </a:rPr>
              <a:t>ullanırken </a:t>
            </a:r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Calibri" pitchFamily="34" charset="0"/>
              </a:rPr>
              <a:t>N</a:t>
            </a:r>
            <a:r>
              <a:rPr kumimoji="0" lang="tr-TR" sz="28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Calibri" pitchFamily="34" charset="0"/>
              </a:rPr>
              <a:t>elere </a:t>
            </a:r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Calibri" pitchFamily="34" charset="0"/>
              </a:rPr>
              <a:t>D</a:t>
            </a:r>
            <a:r>
              <a:rPr kumimoji="0" lang="tr-TR" sz="28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Calibri" pitchFamily="34" charset="0"/>
              </a:rPr>
              <a:t>ikkat </a:t>
            </a:r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Calibri" pitchFamily="34" charset="0"/>
              </a:rPr>
              <a:t>E</a:t>
            </a:r>
            <a:r>
              <a:rPr kumimoji="0" lang="tr-TR" sz="28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Calibri" pitchFamily="34" charset="0"/>
              </a:rPr>
              <a:t>deriz?</a:t>
            </a:r>
            <a:endParaRPr kumimoji="0" lang="tr-TR" sz="2800" b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tr-TR" sz="24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Mutlaka kask ve diğer koruyucu donanımlar kullanılmalıdır.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Kullanmadan önce bu araçların gerekli güvenlik kontrollerinin yapılması için büyüklerimizden yardım almalı, gerekli güvenlik kontrollerinden sonra kullanmalıyız.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tr-TR" sz="24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11</a:t>
            </a:r>
            <a:r>
              <a:rPr kumimoji="0" lang="tr-TR" sz="2400" b="1" u="none" strike="noStrike" cap="none" normalizeH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Yaşını doldurmadan trafik ortamında bu araçları</a:t>
            </a:r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k</a:t>
            </a:r>
            <a:r>
              <a:rPr lang="tr-TR" sz="2400" b="1" baseline="0" dirty="0" smtClean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ullanmamalıyız.</a:t>
            </a:r>
            <a:endParaRPr kumimoji="0" lang="tr-TR" sz="2400" b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Skateboarding png ile ilgili görsel sonucu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113" y="3690065"/>
            <a:ext cx="2553001" cy="303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37</a:t>
            </a:fld>
            <a:endParaRPr lang="tr-TR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3923" y="861127"/>
            <a:ext cx="976677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tr-TR" sz="28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Calibri" pitchFamily="34" charset="0"/>
              </a:rPr>
              <a:t>Bisiklet, Kaykay ve Paten </a:t>
            </a:r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Calibri" pitchFamily="34" charset="0"/>
              </a:rPr>
              <a:t>K</a:t>
            </a:r>
            <a:r>
              <a:rPr kumimoji="0" lang="tr-TR" sz="28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Calibri" pitchFamily="34" charset="0"/>
              </a:rPr>
              <a:t>ullanırken </a:t>
            </a:r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Calibri" pitchFamily="34" charset="0"/>
              </a:rPr>
              <a:t>N</a:t>
            </a:r>
            <a:r>
              <a:rPr kumimoji="0" lang="tr-TR" sz="28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Calibri" pitchFamily="34" charset="0"/>
              </a:rPr>
              <a:t>elere </a:t>
            </a:r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Calibri" pitchFamily="34" charset="0"/>
              </a:rPr>
              <a:t>D</a:t>
            </a:r>
            <a:r>
              <a:rPr kumimoji="0" lang="tr-TR" sz="28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Calibri" pitchFamily="34" charset="0"/>
              </a:rPr>
              <a:t>ikkat </a:t>
            </a:r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Calibri" pitchFamily="34" charset="0"/>
              </a:rPr>
              <a:t>E</a:t>
            </a:r>
            <a:r>
              <a:rPr kumimoji="0" lang="tr-TR" sz="28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Calibri" pitchFamily="34" charset="0"/>
              </a:rPr>
              <a:t>deriz?</a:t>
            </a:r>
            <a:endParaRPr kumimoji="0" lang="tr-TR" sz="2800" b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Bu araçları kullanırken ortamdaki diğer kullanıcılara ve insanlara zarar verecek davranışlardan kaçınmalıyız</a:t>
            </a:r>
            <a:r>
              <a:rPr kumimoji="0" lang="tr-TR" sz="24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Bu araçları kullanırken diğer insanlara ve kullanıcılara karşı saygılı olmalıyız. </a:t>
            </a:r>
            <a:endParaRPr kumimoji="0" lang="tr-TR" sz="2400" b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Use a dangerous bike png ile ilgili görsel sonucu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9888" y="2953122"/>
            <a:ext cx="5690712" cy="35857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çarpı işareti gif ile ilgili görsel sonucu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6682" y="4473995"/>
            <a:ext cx="1170345" cy="127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43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38</a:t>
            </a:fld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404421" y="1174944"/>
            <a:ext cx="554181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chemeClr val="accent1">
                    <a:lumMod val="50000"/>
                  </a:schemeClr>
                </a:solidFill>
              </a:rPr>
              <a:t>Bisikletin kontrol ve bakımını nasıl yapıyoruz</a:t>
            </a:r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endParaRPr lang="tr-TR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</a:rPr>
              <a:t>Bisiklet bize uygun olmalı,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</a:rPr>
              <a:t>Ayarları doğru yapılmış olmalı,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</a:rPr>
              <a:t>Ön ve arka kısmında mutlaka reflektör bulunmalı,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</a:rPr>
              <a:t>Zincirleri temiz ve yağlanmış olmalı,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</a:rPr>
              <a:t>Frenler! her zaman çalışır durumda olmalı,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</a:rPr>
              <a:t>Lastikleri gerektiği gibi şişirilmiş olmalı.</a:t>
            </a:r>
          </a:p>
        </p:txBody>
      </p:sp>
      <p:pic>
        <p:nvPicPr>
          <p:cNvPr id="18434" name="Picture 2" descr="İlgili resi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2010" y="1393372"/>
            <a:ext cx="5461990" cy="39655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58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39</a:t>
            </a:fld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460498" y="1089100"/>
            <a:ext cx="547254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Nerelerde Bisiklet, Kaykay ve Paten  Kullanabiliriz ?</a:t>
            </a:r>
          </a:p>
          <a:p>
            <a:pPr marL="457200" lvl="0" indent="-457200" eaLnBrk="0" fontAlgn="base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Evimizin </a:t>
            </a: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bahçesinde,</a:t>
            </a:r>
            <a:endParaRPr lang="tr-T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0" indent="-457200" eaLnBrk="0" fontAlgn="base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Okulumuzun bahçesinde,</a:t>
            </a:r>
            <a:endParaRPr lang="tr-T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 eaLnBrk="0" fontAlgn="base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Çocuklar için ayrılmış parklarda,</a:t>
            </a:r>
            <a:endParaRPr lang="tr-T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0" indent="-457200" eaLnBrk="0" fontAlgn="base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Bisiklet yolu işaretinin olduğu alanlarda,</a:t>
            </a:r>
            <a:endParaRPr lang="tr-T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0" indent="-457200" eaLnBrk="0" fontAlgn="base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Taşıt trafiğine kapalı ve güvenli diğer alanlarda </a:t>
            </a: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       bisiklet </a:t>
            </a: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kullanabiliriz.</a:t>
            </a:r>
            <a:endParaRPr lang="tr-T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362" name="Picture 2" descr="İlgili resim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3045" y="1362196"/>
            <a:ext cx="5995720" cy="45557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21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1315889" y="196001"/>
            <a:ext cx="795472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32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1.1. Trafiğin Tanımı</a:t>
            </a:r>
            <a:r>
              <a:rPr lang="tr-TR" sz="32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		</a:t>
            </a:r>
            <a:endParaRPr lang="tr-TR" sz="32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851433" y="5622161"/>
            <a:ext cx="10411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 smtClean="0">
                <a:ln/>
                <a:solidFill>
                  <a:srgbClr val="002060"/>
                </a:solidFill>
              </a:rPr>
              <a:t>	Yayaların</a:t>
            </a:r>
            <a:r>
              <a:rPr lang="tr-TR" sz="2400" b="1" dirty="0">
                <a:ln/>
                <a:solidFill>
                  <a:srgbClr val="002060"/>
                </a:solidFill>
              </a:rPr>
              <a:t>, araçların ve hayvanların karayolu üzerindeki hal ve hareketlerine </a:t>
            </a:r>
            <a:r>
              <a:rPr lang="tr-TR" sz="2400" b="1" u="sng" dirty="0">
                <a:ln/>
                <a:solidFill>
                  <a:srgbClr val="C00000"/>
                </a:solidFill>
              </a:rPr>
              <a:t>Trafik</a:t>
            </a:r>
            <a:r>
              <a:rPr lang="tr-TR" sz="2400" b="1" dirty="0">
                <a:ln/>
                <a:solidFill>
                  <a:srgbClr val="002060"/>
                </a:solidFill>
              </a:rPr>
              <a:t> denir.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941" y="1059462"/>
            <a:ext cx="7541574" cy="44291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138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36D3-C059-43F3-B6E8-B3A70B5A0292}" type="slidenum">
              <a:rPr lang="tr-TR" smtClean="0"/>
              <a:t>40</a:t>
            </a:fld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3956185" y="2001174"/>
            <a:ext cx="4654415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r-TR" sz="3200" b="1" cap="none" spc="0" dirty="0" smtClean="0">
                <a:ln/>
                <a:solidFill>
                  <a:srgbClr val="0070C0"/>
                </a:solidFill>
                <a:effectLst/>
              </a:rPr>
              <a:t>Emniyet Genel Müdürlüğü</a:t>
            </a:r>
          </a:p>
          <a:p>
            <a:pPr algn="ctr"/>
            <a:r>
              <a:rPr lang="tr-TR" sz="2800" b="1" dirty="0" smtClean="0">
                <a:ln/>
                <a:solidFill>
                  <a:srgbClr val="0070C0"/>
                </a:solidFill>
              </a:rPr>
              <a:t>Trafik Hizmetleri Başkanlığı</a:t>
            </a:r>
            <a:endParaRPr lang="tr-TR" sz="4000" b="1" dirty="0" smtClean="0">
              <a:ln/>
              <a:solidFill>
                <a:srgbClr val="0070C0"/>
              </a:solidFill>
            </a:endParaRPr>
          </a:p>
          <a:p>
            <a:pPr algn="ctr"/>
            <a:r>
              <a:rPr lang="tr-TR" sz="4400" b="1" dirty="0" smtClean="0">
                <a:ln/>
                <a:solidFill>
                  <a:srgbClr val="0070C0"/>
                </a:solidFill>
              </a:rPr>
              <a:t> </a:t>
            </a:r>
            <a:r>
              <a:rPr lang="tr-TR" sz="3200" b="1" dirty="0" smtClean="0">
                <a:ln/>
                <a:solidFill>
                  <a:srgbClr val="0070C0"/>
                </a:solidFill>
              </a:rPr>
              <a:t>Sundu</a:t>
            </a:r>
            <a:endParaRPr lang="tr-TR" sz="32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5" name="Picture 2" descr="trafik polisi arabası gıf ile ilgili görsel sonuc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500" y="3693945"/>
            <a:ext cx="5910238" cy="302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440" y="2526633"/>
            <a:ext cx="3227731" cy="419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0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road cartoon png ile ilgili görsel sonucu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19"/>
          <a:stretch/>
        </p:blipFill>
        <p:spPr bwMode="auto">
          <a:xfrm>
            <a:off x="1190627" y="4760685"/>
            <a:ext cx="2786288" cy="191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ikdörtgen 10"/>
          <p:cNvSpPr/>
          <p:nvPr/>
        </p:nvSpPr>
        <p:spPr>
          <a:xfrm>
            <a:off x="567845" y="887483"/>
            <a:ext cx="795472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1.2. Trafiğin Unsurları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</a:p>
          <a:p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1.2.1. İnsan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1.2.2. Araç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1.2.3 Yol ve Çevre- </a:t>
            </a:r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İ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klim Koşulları		</a:t>
            </a:r>
            <a:endParaRPr lang="tr-TR" sz="28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2088643400"/>
              </p:ext>
            </p:extLst>
          </p:nvPr>
        </p:nvGraphicFramePr>
        <p:xfrm>
          <a:off x="3543996" y="3134252"/>
          <a:ext cx="5179144" cy="3539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Resim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666" y="1473972"/>
            <a:ext cx="2476688" cy="2613388"/>
          </a:xfrm>
          <a:prstGeom prst="rect">
            <a:avLst/>
          </a:prstGeom>
        </p:spPr>
      </p:pic>
      <p:pic>
        <p:nvPicPr>
          <p:cNvPr id="20482" name="Picture 2" descr="İlgili resim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522565" y="5102504"/>
            <a:ext cx="2751728" cy="129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6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1232823" y="760719"/>
            <a:ext cx="795472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1.3. Trafikte İnsanların Oynadığı Roller</a:t>
            </a:r>
          </a:p>
          <a:p>
            <a:r>
              <a:rPr lang="tr-TR" sz="2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	1.3.1. Sürücü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1.3.2. Yolcu</a:t>
            </a:r>
          </a:p>
          <a:p>
            <a:r>
              <a:rPr lang="tr-TR" sz="2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	1.3.3. 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Yaya</a:t>
            </a:r>
            <a:endParaRPr lang="tr-TR" sz="28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19" y="2441317"/>
            <a:ext cx="4116678" cy="409649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597" y="2711884"/>
            <a:ext cx="3755144" cy="39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608708" y="845570"/>
            <a:ext cx="9867927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1.3. Trafikte İnsanların Oynadığı Roller</a:t>
            </a:r>
          </a:p>
          <a:p>
            <a:r>
              <a:rPr lang="tr-TR" sz="2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1.3.1. Sürücü</a:t>
            </a: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</a:p>
          <a:p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Motorlu </a:t>
            </a:r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veya motorsuz bir aracı sevk ve idare eden kişilere trafikte </a:t>
            </a:r>
            <a:r>
              <a:rPr lang="tr-TR" sz="2800" b="1" dirty="0">
                <a:ln/>
                <a:solidFill>
                  <a:srgbClr val="C00000"/>
                </a:solidFill>
              </a:rPr>
              <a:t>SÜRÜCÜ</a:t>
            </a:r>
            <a:r>
              <a:rPr lang="tr-TR" sz="2800" b="1" dirty="0">
                <a:ln/>
                <a:solidFill>
                  <a:schemeClr val="accent1">
                    <a:lumMod val="75000"/>
                  </a:schemeClr>
                </a:solidFill>
              </a:rPr>
              <a:t> denir.</a:t>
            </a:r>
          </a:p>
          <a:p>
            <a:endParaRPr lang="tr-TR" sz="2800" b="1" cap="none" spc="0" dirty="0" smtClean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r>
              <a:rPr lang="tr-TR" sz="28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tr-TR" sz="28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2050" name="Picture 2" descr="chauffeur cartoon ile ilgili görsel sonucu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548" y="3065441"/>
            <a:ext cx="4375596" cy="316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642" y="2686221"/>
            <a:ext cx="3263944" cy="371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8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587959" y="913791"/>
            <a:ext cx="990993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tr-TR" sz="2800" b="1" cap="none" spc="0" dirty="0" smtClean="0">
                <a:ln/>
                <a:solidFill>
                  <a:srgbClr val="0070C0"/>
                </a:solidFill>
                <a:effectLst/>
              </a:rPr>
              <a:t>1.3. Trafikte İnsanların Oynadığı Roller</a:t>
            </a:r>
          </a:p>
          <a:p>
            <a:r>
              <a:rPr lang="tr-TR" sz="2800" b="1" cap="none" spc="0" dirty="0" smtClean="0">
                <a:ln/>
                <a:solidFill>
                  <a:srgbClr val="0070C0"/>
                </a:solidFill>
                <a:effectLst/>
              </a:rPr>
              <a:t>1.3.2</a:t>
            </a:r>
            <a:r>
              <a:rPr lang="tr-TR" sz="2800" b="1" dirty="0">
                <a:ln/>
                <a:solidFill>
                  <a:srgbClr val="0070C0"/>
                </a:solidFill>
              </a:rPr>
              <a:t>. </a:t>
            </a:r>
            <a:r>
              <a:rPr lang="tr-TR" sz="2800" b="1" dirty="0" smtClean="0">
                <a:ln/>
                <a:solidFill>
                  <a:srgbClr val="0070C0"/>
                </a:solidFill>
              </a:rPr>
              <a:t>Yolcu</a:t>
            </a:r>
          </a:p>
          <a:p>
            <a:r>
              <a:rPr lang="tr-TR" sz="2800" b="1" dirty="0" smtClean="0">
                <a:ln/>
                <a:solidFill>
                  <a:srgbClr val="0070C0"/>
                </a:solidFill>
              </a:rPr>
              <a:t>	Aracı </a:t>
            </a:r>
            <a:r>
              <a:rPr lang="tr-TR" sz="2800" b="1" dirty="0">
                <a:ln/>
                <a:solidFill>
                  <a:srgbClr val="0070C0"/>
                </a:solidFill>
              </a:rPr>
              <a:t>kullanan sürücü ile hizmetliler dışında araçta bulunan </a:t>
            </a:r>
            <a:r>
              <a:rPr lang="tr-TR" sz="2800" b="1" dirty="0" smtClean="0">
                <a:ln/>
                <a:solidFill>
                  <a:srgbClr val="0070C0"/>
                </a:solidFill>
              </a:rPr>
              <a:t>kişilere </a:t>
            </a:r>
            <a:r>
              <a:rPr lang="tr-TR" sz="2800" b="1" dirty="0" smtClean="0">
                <a:ln/>
                <a:solidFill>
                  <a:srgbClr val="C00000"/>
                </a:solidFill>
              </a:rPr>
              <a:t>YOLCU</a:t>
            </a:r>
            <a:r>
              <a:rPr lang="tr-TR" sz="2800" b="1" dirty="0" smtClean="0">
                <a:ln/>
                <a:solidFill>
                  <a:srgbClr val="0070C0"/>
                </a:solidFill>
              </a:rPr>
              <a:t> denir.		</a:t>
            </a:r>
            <a:endParaRPr lang="tr-TR" sz="2800" b="1" cap="none" spc="0" dirty="0" smtClean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3074" name="Picture 2" descr="İlgili resim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08"/>
          <a:stretch/>
        </p:blipFill>
        <p:spPr bwMode="auto">
          <a:xfrm>
            <a:off x="2367562" y="3086447"/>
            <a:ext cx="6350732" cy="310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82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433445" y="855734"/>
            <a:ext cx="1010337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tr-TR" sz="2800" b="1" cap="none" spc="0" dirty="0" smtClean="0">
                <a:ln/>
                <a:solidFill>
                  <a:srgbClr val="0070C0"/>
                </a:solidFill>
                <a:effectLst/>
              </a:rPr>
              <a:t>1.3. Trafikte İnsanların Oynadığı Roller</a:t>
            </a:r>
          </a:p>
          <a:p>
            <a:r>
              <a:rPr lang="tr-TR" sz="2800" b="1" cap="none" spc="0" dirty="0" smtClean="0">
                <a:ln/>
                <a:solidFill>
                  <a:srgbClr val="0070C0"/>
                </a:solidFill>
                <a:effectLst/>
              </a:rPr>
              <a:t>1.3.3</a:t>
            </a:r>
            <a:r>
              <a:rPr lang="tr-TR" sz="2800" b="1" dirty="0">
                <a:ln/>
                <a:solidFill>
                  <a:srgbClr val="0070C0"/>
                </a:solidFill>
              </a:rPr>
              <a:t>. </a:t>
            </a:r>
            <a:r>
              <a:rPr lang="tr-TR" sz="2800" b="1" dirty="0" smtClean="0">
                <a:ln/>
                <a:solidFill>
                  <a:srgbClr val="0070C0"/>
                </a:solidFill>
              </a:rPr>
              <a:t>Yaya</a:t>
            </a:r>
          </a:p>
          <a:p>
            <a:r>
              <a:rPr lang="tr-TR" sz="2800" b="1" dirty="0">
                <a:ln/>
                <a:solidFill>
                  <a:srgbClr val="0070C0"/>
                </a:solidFill>
              </a:rPr>
              <a:t>	</a:t>
            </a:r>
            <a:r>
              <a:rPr lang="tr-TR" sz="2800" b="1" dirty="0" smtClean="0">
                <a:ln/>
                <a:solidFill>
                  <a:srgbClr val="0070C0"/>
                </a:solidFill>
              </a:rPr>
              <a:t>Karayolu </a:t>
            </a:r>
            <a:r>
              <a:rPr lang="tr-TR" sz="2800" b="1" dirty="0">
                <a:ln/>
                <a:solidFill>
                  <a:srgbClr val="0070C0"/>
                </a:solidFill>
              </a:rPr>
              <a:t>üzerinde hareketli veya hareketsiz bulunan insanlara YAYA denir.</a:t>
            </a:r>
          </a:p>
          <a:p>
            <a:endParaRPr lang="tr-TR" sz="2800" b="1" dirty="0" smtClean="0">
              <a:ln/>
              <a:solidFill>
                <a:srgbClr val="0070C0"/>
              </a:solidFill>
            </a:endParaRPr>
          </a:p>
          <a:p>
            <a:r>
              <a:rPr lang="tr-TR" sz="2800" b="1" dirty="0" smtClean="0">
                <a:ln/>
                <a:solidFill>
                  <a:srgbClr val="0070C0"/>
                </a:solidFill>
              </a:rPr>
              <a:t>	</a:t>
            </a:r>
            <a:endParaRPr lang="tr-TR" sz="2800" b="1" cap="none" spc="0" dirty="0" smtClean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926" y="2608142"/>
            <a:ext cx="6736304" cy="399553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4203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1A37EA1EED44634AB7078D786E2924AE" ma:contentTypeVersion="0" ma:contentTypeDescription="Yeni belge oluşturun." ma:contentTypeScope="" ma:versionID="69cae2a3715711ff414593ebdde7de5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8095ecd7aea3e31838633d5a04a19c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2AE28D-E2AF-4996-B6C4-7701F1D6AAC9}"/>
</file>

<file path=customXml/itemProps2.xml><?xml version="1.0" encoding="utf-8"?>
<ds:datastoreItem xmlns:ds="http://schemas.openxmlformats.org/officeDocument/2006/customXml" ds:itemID="{B7FCACCE-F1FE-4393-8837-70649A8A6D60}"/>
</file>

<file path=customXml/itemProps3.xml><?xml version="1.0" encoding="utf-8"?>
<ds:datastoreItem xmlns:ds="http://schemas.openxmlformats.org/officeDocument/2006/customXml" ds:itemID="{41D73C53-617F-4634-9347-8D29DEF51D5D}"/>
</file>

<file path=docProps/app.xml><?xml version="1.0" encoding="utf-8"?>
<Properties xmlns="http://schemas.openxmlformats.org/officeDocument/2006/extended-properties" xmlns:vt="http://schemas.openxmlformats.org/officeDocument/2006/docPropsVTypes">
  <TotalTime>2288</TotalTime>
  <Words>461</Words>
  <Application>Microsoft Office PowerPoint</Application>
  <PresentationFormat>Geniş ekran</PresentationFormat>
  <Paragraphs>206</Paragraphs>
  <Slides>40</Slides>
  <Notes>3</Notes>
  <HiddenSlides>0</HiddenSlides>
  <MMClips>4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Eğitim</dc:creator>
  <cp:lastModifiedBy>TALHA TOPUZ</cp:lastModifiedBy>
  <cp:revision>168</cp:revision>
  <dcterms:created xsi:type="dcterms:W3CDTF">2014-02-10T07:04:34Z</dcterms:created>
  <dcterms:modified xsi:type="dcterms:W3CDTF">2017-10-20T12:44:18Z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0x0101001A37EA1EED44634AB7078D786E2924AE</vt:lpwstr>
  </property>
</Properties>
</file>